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75" r:id="rId4"/>
    <p:sldId id="257" r:id="rId5"/>
    <p:sldId id="258" r:id="rId6"/>
    <p:sldId id="289" r:id="rId7"/>
    <p:sldId id="290" r:id="rId8"/>
    <p:sldId id="259" r:id="rId9"/>
    <p:sldId id="277" r:id="rId10"/>
    <p:sldId id="278" r:id="rId11"/>
    <p:sldId id="279" r:id="rId12"/>
    <p:sldId id="291" r:id="rId13"/>
    <p:sldId id="260" r:id="rId14"/>
    <p:sldId id="265" r:id="rId15"/>
    <p:sldId id="266" r:id="rId16"/>
    <p:sldId id="282" r:id="rId17"/>
    <p:sldId id="281" r:id="rId18"/>
    <p:sldId id="276" r:id="rId19"/>
    <p:sldId id="280" r:id="rId20"/>
    <p:sldId id="285" r:id="rId21"/>
    <p:sldId id="269" r:id="rId22"/>
    <p:sldId id="270" r:id="rId23"/>
    <p:sldId id="271" r:id="rId24"/>
    <p:sldId id="283" r:id="rId25"/>
    <p:sldId id="284" r:id="rId26"/>
    <p:sldId id="286" r:id="rId27"/>
    <p:sldId id="287" r:id="rId2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2E507A"/>
    <a:srgbClr val="2FC9FF"/>
    <a:srgbClr val="F79D53"/>
    <a:srgbClr val="9966FF"/>
    <a:srgbClr val="00C85A"/>
    <a:srgbClr val="00DA6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97AA-39B0-4B02-9BB1-DCD897DC0BE6}" type="datetimeFigureOut">
              <a:rPr lang="hr-HR" smtClean="0"/>
              <a:pPr/>
              <a:t>5.5.2017.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5ADA-E5ED-4E62-BAD0-DD43F007C4C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49710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97AA-39B0-4B02-9BB1-DCD897DC0BE6}" type="datetimeFigureOut">
              <a:rPr lang="hr-HR" smtClean="0"/>
              <a:pPr/>
              <a:t>5.5.2017.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5ADA-E5ED-4E62-BAD0-DD43F007C4C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13561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97AA-39B0-4B02-9BB1-DCD897DC0BE6}" type="datetimeFigureOut">
              <a:rPr lang="hr-HR" smtClean="0"/>
              <a:pPr/>
              <a:t>5.5.2017.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5ADA-E5ED-4E62-BAD0-DD43F007C4C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75833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97AA-39B0-4B02-9BB1-DCD897DC0BE6}" type="datetimeFigureOut">
              <a:rPr lang="hr-HR" smtClean="0"/>
              <a:pPr/>
              <a:t>5.5.2017.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5ADA-E5ED-4E62-BAD0-DD43F007C4C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92889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97AA-39B0-4B02-9BB1-DCD897DC0BE6}" type="datetimeFigureOut">
              <a:rPr lang="hr-HR" smtClean="0"/>
              <a:pPr/>
              <a:t>5.5.2017.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5ADA-E5ED-4E62-BAD0-DD43F007C4C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88308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97AA-39B0-4B02-9BB1-DCD897DC0BE6}" type="datetimeFigureOut">
              <a:rPr lang="hr-HR" smtClean="0"/>
              <a:pPr/>
              <a:t>5.5.2017.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5ADA-E5ED-4E62-BAD0-DD43F007C4C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75136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97AA-39B0-4B02-9BB1-DCD897DC0BE6}" type="datetimeFigureOut">
              <a:rPr lang="hr-HR" smtClean="0"/>
              <a:pPr/>
              <a:t>5.5.2017.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5ADA-E5ED-4E62-BAD0-DD43F007C4C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1087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97AA-39B0-4B02-9BB1-DCD897DC0BE6}" type="datetimeFigureOut">
              <a:rPr lang="hr-HR" smtClean="0"/>
              <a:pPr/>
              <a:t>5.5.2017.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5ADA-E5ED-4E62-BAD0-DD43F007C4C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72737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97AA-39B0-4B02-9BB1-DCD897DC0BE6}" type="datetimeFigureOut">
              <a:rPr lang="hr-HR" smtClean="0"/>
              <a:pPr/>
              <a:t>5.5.2017.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5ADA-E5ED-4E62-BAD0-DD43F007C4C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1944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97AA-39B0-4B02-9BB1-DCD897DC0BE6}" type="datetimeFigureOut">
              <a:rPr lang="hr-HR" smtClean="0"/>
              <a:pPr/>
              <a:t>5.5.2017.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5ADA-E5ED-4E62-BAD0-DD43F007C4C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35351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97AA-39B0-4B02-9BB1-DCD897DC0BE6}" type="datetimeFigureOut">
              <a:rPr lang="hr-HR" smtClean="0"/>
              <a:pPr/>
              <a:t>5.5.2017.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5ADA-E5ED-4E62-BAD0-DD43F007C4C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45202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197AA-39B0-4B02-9BB1-DCD897DC0BE6}" type="datetimeFigureOut">
              <a:rPr lang="hr-HR" smtClean="0"/>
              <a:pPr/>
              <a:t>5.5.2017.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95ADA-E5ED-4E62-BAD0-DD43F007C4C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2336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skole.hr" TargetMode="External"/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cenici.com/" TargetMode="External"/><Relationship Id="rId5" Type="http://schemas.openxmlformats.org/officeDocument/2006/relationships/hyperlink" Target="http://www.zagreb.hr/" TargetMode="External"/><Relationship Id="rId4" Type="http://schemas.openxmlformats.org/officeDocument/2006/relationships/hyperlink" Target="http://public.mzos.hr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07704" y="1340768"/>
            <a:ext cx="5542384" cy="2043658"/>
          </a:xfrm>
        </p:spPr>
        <p:txBody>
          <a:bodyPr>
            <a:noAutofit/>
          </a:bodyPr>
          <a:lstStyle/>
          <a:p>
            <a:r>
              <a:rPr lang="hr-HR" sz="8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Idemo u srednju!</a:t>
            </a:r>
            <a:endParaRPr lang="hr-HR" sz="80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anose="03060902040502070203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27784" y="3717032"/>
            <a:ext cx="4104456" cy="1224136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hr-HR" sz="2600" b="1" dirty="0" smtClean="0">
                <a:solidFill>
                  <a:srgbClr val="2E507A"/>
                </a:solidFill>
                <a:latin typeface="Monotype Corsiva" panose="03010101010201010101" pitchFamily="66" charset="0"/>
              </a:rPr>
              <a:t>OŠ Žitnjak</a:t>
            </a:r>
          </a:p>
          <a:p>
            <a:pPr>
              <a:spcBef>
                <a:spcPct val="0"/>
              </a:spcBef>
              <a:defRPr/>
            </a:pPr>
            <a:r>
              <a:rPr lang="hr-HR" sz="2600" b="1" dirty="0" smtClean="0">
                <a:solidFill>
                  <a:srgbClr val="2E507A"/>
                </a:solidFill>
                <a:latin typeface="Monotype Corsiva" panose="03010101010201010101" pitchFamily="66" charset="0"/>
              </a:rPr>
              <a:t>školska </a:t>
            </a:r>
            <a:r>
              <a:rPr lang="hr-HR" sz="2600" b="1" dirty="0">
                <a:solidFill>
                  <a:srgbClr val="2E507A"/>
                </a:solidFill>
                <a:latin typeface="Monotype Corsiva" panose="03010101010201010101" pitchFamily="66" charset="0"/>
              </a:rPr>
              <a:t>godina 2016./2017</a:t>
            </a:r>
            <a:r>
              <a:rPr lang="hr-HR" sz="2600" b="1" dirty="0" smtClean="0">
                <a:solidFill>
                  <a:srgbClr val="2E507A"/>
                </a:solidFill>
                <a:latin typeface="Monotype Corsiva" panose="03010101010201010101" pitchFamily="66" charset="0"/>
              </a:rPr>
              <a:t>.</a:t>
            </a:r>
          </a:p>
          <a:p>
            <a:pPr>
              <a:spcBef>
                <a:spcPct val="0"/>
              </a:spcBef>
              <a:defRPr/>
            </a:pPr>
            <a:r>
              <a:rPr lang="hr-HR" sz="2600" b="1" dirty="0" smtClean="0">
                <a:solidFill>
                  <a:srgbClr val="2E507A"/>
                </a:solidFill>
                <a:latin typeface="Monotype Corsiva" panose="03010101010201010101" pitchFamily="66" charset="0"/>
              </a:rPr>
              <a:t>Ružica </a:t>
            </a:r>
            <a:r>
              <a:rPr lang="hr-HR" sz="2600" b="1" dirty="0" err="1" smtClean="0">
                <a:solidFill>
                  <a:srgbClr val="2E507A"/>
                </a:solidFill>
                <a:latin typeface="Monotype Corsiva" panose="03010101010201010101" pitchFamily="66" charset="0"/>
              </a:rPr>
              <a:t>Pleša</a:t>
            </a:r>
            <a:r>
              <a:rPr lang="hr-HR" sz="2600" b="1" dirty="0" smtClean="0">
                <a:solidFill>
                  <a:srgbClr val="2E507A"/>
                </a:solidFill>
                <a:latin typeface="Monotype Corsiva" panose="03010101010201010101" pitchFamily="66" charset="0"/>
              </a:rPr>
              <a:t>, </a:t>
            </a:r>
            <a:r>
              <a:rPr lang="hr-HR" sz="2600" b="1" dirty="0" err="1" smtClean="0">
                <a:solidFill>
                  <a:srgbClr val="2E507A"/>
                </a:solidFill>
                <a:latin typeface="Monotype Corsiva" panose="03010101010201010101" pitchFamily="66" charset="0"/>
              </a:rPr>
              <a:t>mag</a:t>
            </a:r>
            <a:r>
              <a:rPr lang="hr-HR" sz="2600" b="1" dirty="0" smtClean="0">
                <a:solidFill>
                  <a:srgbClr val="2E507A"/>
                </a:solidFill>
                <a:latin typeface="Monotype Corsiva" panose="03010101010201010101" pitchFamily="66" charset="0"/>
              </a:rPr>
              <a:t>. </a:t>
            </a:r>
            <a:r>
              <a:rPr lang="hr-HR" sz="2600" b="1" dirty="0" err="1" smtClean="0">
                <a:solidFill>
                  <a:srgbClr val="2E507A"/>
                </a:solidFill>
                <a:latin typeface="Monotype Corsiva" panose="03010101010201010101" pitchFamily="66" charset="0"/>
              </a:rPr>
              <a:t>paed</a:t>
            </a:r>
            <a:r>
              <a:rPr lang="hr-HR" sz="2600" b="1" dirty="0" smtClean="0">
                <a:solidFill>
                  <a:srgbClr val="2E507A"/>
                </a:solidFill>
                <a:latin typeface="Monotype Corsiva" panose="03010101010201010101" pitchFamily="66" charset="0"/>
              </a:rPr>
              <a:t>.</a:t>
            </a:r>
            <a:endParaRPr lang="en-GB" sz="2600" b="1" dirty="0">
              <a:solidFill>
                <a:srgbClr val="2E507A"/>
              </a:solidFill>
              <a:latin typeface="Monotype Corsiva" panose="03010101010201010101" pitchFamily="66" charset="0"/>
            </a:endParaRPr>
          </a:p>
          <a:p>
            <a:pPr>
              <a:spcBef>
                <a:spcPct val="0"/>
              </a:spcBef>
              <a:defRPr/>
            </a:pPr>
            <a:r>
              <a:rPr lang="hr-HR" sz="2600" b="1" dirty="0" smtClean="0">
                <a:solidFill>
                  <a:srgbClr val="2E507A"/>
                </a:solidFill>
                <a:latin typeface="Monotype Corsiva" panose="03010101010201010101" pitchFamily="66" charset="0"/>
              </a:rPr>
              <a:t>Anja Čović</a:t>
            </a:r>
            <a:r>
              <a:rPr lang="en-GB" sz="2600" b="1" dirty="0" smtClean="0">
                <a:solidFill>
                  <a:srgbClr val="2E507A"/>
                </a:solidFill>
                <a:latin typeface="Monotype Corsiva" panose="03010101010201010101" pitchFamily="66" charset="0"/>
              </a:rPr>
              <a:t>, </a:t>
            </a:r>
            <a:r>
              <a:rPr lang="en-GB" sz="2600" b="1" dirty="0">
                <a:solidFill>
                  <a:srgbClr val="2E507A"/>
                </a:solidFill>
                <a:latin typeface="Monotype Corsiva" panose="03010101010201010101" pitchFamily="66" charset="0"/>
              </a:rPr>
              <a:t>mag. </a:t>
            </a:r>
            <a:r>
              <a:rPr lang="hr-HR" sz="2600" b="1" dirty="0">
                <a:solidFill>
                  <a:srgbClr val="2E507A"/>
                </a:solidFill>
                <a:latin typeface="Monotype Corsiva" panose="03010101010201010101" pitchFamily="66" charset="0"/>
              </a:rPr>
              <a:t>p</a:t>
            </a:r>
            <a:r>
              <a:rPr lang="hr-HR" sz="2600" b="1" dirty="0" smtClean="0">
                <a:solidFill>
                  <a:srgbClr val="2E507A"/>
                </a:solidFill>
                <a:latin typeface="Monotype Corsiva" panose="03010101010201010101" pitchFamily="66" charset="0"/>
              </a:rPr>
              <a:t>a</a:t>
            </a:r>
            <a:r>
              <a:rPr lang="en-GB" sz="2600" b="1" dirty="0" smtClean="0">
                <a:solidFill>
                  <a:srgbClr val="2E507A"/>
                </a:solidFill>
                <a:latin typeface="Monotype Corsiva" panose="03010101010201010101" pitchFamily="66" charset="0"/>
              </a:rPr>
              <a:t>e</a:t>
            </a:r>
            <a:r>
              <a:rPr lang="hr-HR" sz="2600" b="1" dirty="0" smtClean="0">
                <a:solidFill>
                  <a:srgbClr val="2E507A"/>
                </a:solidFill>
                <a:latin typeface="Monotype Corsiva" panose="03010101010201010101" pitchFamily="66" charset="0"/>
              </a:rPr>
              <a:t>d.</a:t>
            </a:r>
            <a:endParaRPr lang="en-US" sz="2600" b="1" dirty="0">
              <a:solidFill>
                <a:srgbClr val="2E507A"/>
              </a:solidFill>
              <a:latin typeface="Monotype Corsiva" panose="03010101010201010101" pitchFamily="66" charset="0"/>
            </a:endParaRPr>
          </a:p>
          <a:p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xmlns="" val="4134087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300" dirty="0" smtClean="0"/>
              <a:t>Vrednovanje rezultata postignutih na državnim i međunarodnim natjecanjima u znanju</a:t>
            </a:r>
            <a:endParaRPr lang="hr-HR" sz="3300" dirty="0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132066557"/>
              </p:ext>
            </p:extLst>
          </p:nvPr>
        </p:nvGraphicFramePr>
        <p:xfrm>
          <a:off x="467544" y="1700808"/>
          <a:ext cx="8280920" cy="3108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704"/>
                <a:gridCol w="1944216"/>
              </a:tblGrid>
              <a:tr h="637127">
                <a:tc>
                  <a:txBody>
                    <a:bodyPr/>
                    <a:lstStyle/>
                    <a:p>
                      <a:r>
                        <a:rPr lang="hr-HR" dirty="0" smtClean="0"/>
                        <a:t>REZULTAT DRŽAVNOG</a:t>
                      </a:r>
                      <a:r>
                        <a:rPr lang="hr-HR" baseline="0" dirty="0" smtClean="0"/>
                        <a:t> ILI MEĐUNARODNOG NATJECANJA U ZNANJU</a:t>
                      </a:r>
                      <a:endParaRPr lang="hr-HR" dirty="0"/>
                    </a:p>
                  </a:txBody>
                  <a:tcPr marL="44891" marR="44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DODATNI BODOVI</a:t>
                      </a:r>
                      <a:endParaRPr lang="hr-HR" dirty="0"/>
                    </a:p>
                  </a:txBody>
                  <a:tcPr marL="44891" marR="44891"/>
                </a:tc>
              </a:tr>
              <a:tr h="364072">
                <a:tc>
                  <a:txBody>
                    <a:bodyPr/>
                    <a:lstStyle/>
                    <a:p>
                      <a:r>
                        <a:rPr lang="hr-HR" dirty="0" smtClean="0"/>
                        <a:t>Prvo osvojeno mjesto kao pojedinac u 7. ili 8. razredu OŠ</a:t>
                      </a:r>
                      <a:endParaRPr lang="hr-HR" dirty="0"/>
                    </a:p>
                  </a:txBody>
                  <a:tcPr marL="44891" marR="44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Izravan upis</a:t>
                      </a:r>
                      <a:endParaRPr lang="hr-HR" dirty="0"/>
                    </a:p>
                  </a:txBody>
                  <a:tcPr marL="44891" marR="44891"/>
                </a:tc>
              </a:tr>
              <a:tr h="364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Prvo osvojeno mjesto kao pojedinac u 5. ili 6. razredu OŠ</a:t>
                      </a:r>
                    </a:p>
                  </a:txBody>
                  <a:tcPr marL="44891" marR="44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 boda</a:t>
                      </a:r>
                      <a:endParaRPr lang="hr-HR" dirty="0"/>
                    </a:p>
                  </a:txBody>
                  <a:tcPr marL="44891" marR="44891"/>
                </a:tc>
              </a:tr>
              <a:tr h="4568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Prvo osvojeno mjesto kao članovi skupine u 5.-8. razredu OŠ</a:t>
                      </a:r>
                      <a:endParaRPr lang="hr-HR" dirty="0"/>
                    </a:p>
                  </a:txBody>
                  <a:tcPr marL="44891" marR="44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 boda</a:t>
                      </a:r>
                      <a:endParaRPr lang="hr-HR" dirty="0"/>
                    </a:p>
                  </a:txBody>
                  <a:tcPr marL="44891" marR="44891"/>
                </a:tc>
              </a:tr>
              <a:tr h="6371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Drugo osvojeno mjesto kao pojedinac ili član skupine u 5.-8. razredu OŠ</a:t>
                      </a:r>
                    </a:p>
                  </a:txBody>
                  <a:tcPr marL="44891" marR="44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 boda</a:t>
                      </a:r>
                      <a:endParaRPr lang="hr-HR" dirty="0"/>
                    </a:p>
                  </a:txBody>
                  <a:tcPr marL="44891" marR="44891"/>
                </a:tc>
              </a:tr>
              <a:tr h="6371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Drugo osvojeno mjesto kao pojedinac ili član skupine u 5.-8. razredu OŠ</a:t>
                      </a:r>
                    </a:p>
                  </a:txBody>
                  <a:tcPr marL="44891" marR="44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 bod</a:t>
                      </a:r>
                      <a:endParaRPr lang="hr-HR" dirty="0"/>
                    </a:p>
                  </a:txBody>
                  <a:tcPr marL="44891" marR="44891"/>
                </a:tc>
              </a:tr>
            </a:tbl>
          </a:graphicData>
        </a:graphic>
      </p:graphicFrame>
      <p:sp>
        <p:nvSpPr>
          <p:cNvPr id="9" name="Rezervirano mjesto sadržaja 8"/>
          <p:cNvSpPr>
            <a:spLocks noGrp="1"/>
          </p:cNvSpPr>
          <p:nvPr>
            <p:ph sz="quarter" idx="4"/>
          </p:nvPr>
        </p:nvSpPr>
        <p:spPr>
          <a:xfrm>
            <a:off x="1043608" y="5085184"/>
            <a:ext cx="7488832" cy="1040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*vrednuju se rezultati iz nastavnih predmeta HJ, MAT i stranog jezika i predmeta posebno značajnih za upis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094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Vrednovanje rezultata postignutih na sportskim natjecanjima</a:t>
            </a:r>
            <a:endParaRPr lang="hr-HR" dirty="0"/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38307926"/>
              </p:ext>
            </p:extLst>
          </p:nvPr>
        </p:nvGraphicFramePr>
        <p:xfrm>
          <a:off x="457200" y="1517392"/>
          <a:ext cx="8229600" cy="1767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3032"/>
                <a:gridCol w="2026568"/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REZULTAT DRŽAVNOG ILI MEĐUNARODNOG SPORTSKOG NATJECANJA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DODATNI BODOVI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Prvo osvojeno mjesto kao članovi</a:t>
                      </a:r>
                      <a:r>
                        <a:rPr lang="hr-HR" baseline="0" dirty="0" smtClean="0"/>
                        <a:t> ekipe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</a:t>
                      </a:r>
                      <a:r>
                        <a:rPr lang="hr-HR" baseline="0" dirty="0" smtClean="0"/>
                        <a:t> boda</a:t>
                      </a:r>
                      <a:endParaRPr lang="hr-HR" dirty="0"/>
                    </a:p>
                  </a:txBody>
                  <a:tcPr/>
                </a:tc>
              </a:tr>
              <a:tr h="385832">
                <a:tc>
                  <a:txBody>
                    <a:bodyPr/>
                    <a:lstStyle/>
                    <a:p>
                      <a:r>
                        <a:rPr lang="hr-HR" dirty="0" smtClean="0"/>
                        <a:t>Drugo osvojeno mjesto kao članovi</a:t>
                      </a:r>
                      <a:r>
                        <a:rPr lang="hr-HR" baseline="0" dirty="0" smtClean="0"/>
                        <a:t> ekipe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 boda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Treće</a:t>
                      </a:r>
                      <a:r>
                        <a:rPr lang="hr-HR" baseline="0" dirty="0" smtClean="0"/>
                        <a:t> osvojeno mjesto kao članovi ekipe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 bod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5148347"/>
              </p:ext>
            </p:extLst>
          </p:nvPr>
        </p:nvGraphicFramePr>
        <p:xfrm>
          <a:off x="467544" y="3573016"/>
          <a:ext cx="82089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/>
                <a:gridCol w="2016224"/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KATEGORIZACIJA SPORTAŠA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DODATNI BODOVI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Vrhunski sportaši I.,</a:t>
                      </a:r>
                      <a:r>
                        <a:rPr lang="hr-HR" baseline="0" dirty="0" smtClean="0"/>
                        <a:t> II. Ili III. kategorije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 boda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Vrsni sportaš IV. kategorije i daroviti sportaš V. kategorije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 boda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Daroviti sportaš VI. kategorije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 bod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kstniOkvir 10"/>
          <p:cNvSpPr txBox="1"/>
          <p:nvPr/>
        </p:nvSpPr>
        <p:spPr>
          <a:xfrm>
            <a:off x="683568" y="5445224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*</a:t>
            </a:r>
            <a:r>
              <a:rPr lang="hr-HR" sz="2000" dirty="0" smtClean="0"/>
              <a:t>kandidatu koji je sudjelovao u više natjecanja ili na natjecanjima iz više područja, vrsta ili razina ili je kategorizirani sportaš vrednuje se samo jedan </a:t>
            </a:r>
            <a:r>
              <a:rPr lang="hr-HR" sz="2000" b="1" dirty="0" smtClean="0"/>
              <a:t>(najpovoljniji) </a:t>
            </a:r>
            <a:r>
              <a:rPr lang="hr-HR" sz="2000" dirty="0" smtClean="0"/>
              <a:t>rezultat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xmlns="" val="31855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K</a:t>
            </a:r>
            <a:r>
              <a:rPr lang="hr-HR" dirty="0" smtClean="0"/>
              <a:t>riteriji za upis u umjetničke škole</a:t>
            </a:r>
            <a:endParaRPr lang="hr-HR" dirty="0"/>
          </a:p>
        </p:txBody>
      </p:sp>
      <p:sp>
        <p:nvSpPr>
          <p:cNvPr id="5" name="Zaobljeni pravokutnik 4"/>
          <p:cNvSpPr/>
          <p:nvPr/>
        </p:nvSpPr>
        <p:spPr>
          <a:xfrm>
            <a:off x="467544" y="1558071"/>
            <a:ext cx="2592288" cy="43924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GLAZBENA UMJETNOST</a:t>
            </a:r>
          </a:p>
          <a:p>
            <a:pPr algn="ctr"/>
            <a:endParaRPr lang="hr-HR" b="1" dirty="0" smtClean="0"/>
          </a:p>
          <a:p>
            <a:pPr algn="ctr"/>
            <a:r>
              <a:rPr lang="hr-HR" dirty="0" smtClean="0"/>
              <a:t>Zajednički (min 44 boda) + poseban + dodatni element</a:t>
            </a:r>
          </a:p>
          <a:p>
            <a:pPr algn="ctr"/>
            <a:r>
              <a:rPr lang="hr-HR" dirty="0" smtClean="0"/>
              <a:t>+</a:t>
            </a:r>
          </a:p>
          <a:p>
            <a:pPr algn="ctr"/>
            <a:r>
              <a:rPr lang="hr-HR" dirty="0" smtClean="0"/>
              <a:t>Opći uspjeh 5. i 6. razreda glazbene škole i prijemni ispit glazbene darovitosti – </a:t>
            </a:r>
            <a:r>
              <a:rPr lang="hr-HR" b="1" dirty="0" smtClean="0"/>
              <a:t>70/180</a:t>
            </a:r>
            <a:r>
              <a:rPr lang="hr-HR" dirty="0" smtClean="0"/>
              <a:t> bodova</a:t>
            </a:r>
          </a:p>
        </p:txBody>
      </p:sp>
      <p:sp>
        <p:nvSpPr>
          <p:cNvPr id="6" name="Zaobljeni pravokutnik 5"/>
          <p:cNvSpPr/>
          <p:nvPr/>
        </p:nvSpPr>
        <p:spPr>
          <a:xfrm>
            <a:off x="3347864" y="1587624"/>
            <a:ext cx="2520280" cy="43924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LIKOVNA UMJETNOST</a:t>
            </a:r>
          </a:p>
          <a:p>
            <a:pPr algn="ctr"/>
            <a:endParaRPr lang="hr-HR" dirty="0"/>
          </a:p>
          <a:p>
            <a:pPr algn="ctr"/>
            <a:r>
              <a:rPr lang="hr-HR" dirty="0" smtClean="0"/>
              <a:t>Zajednički (min 44 boda) + poseban + dodatni element</a:t>
            </a:r>
          </a:p>
          <a:p>
            <a:pPr algn="ctr"/>
            <a:r>
              <a:rPr lang="hr-HR" dirty="0" smtClean="0"/>
              <a:t>+</a:t>
            </a:r>
          </a:p>
          <a:p>
            <a:pPr algn="ctr"/>
            <a:r>
              <a:rPr lang="hr-HR" dirty="0" smtClean="0"/>
              <a:t>Provjera sposobnosti likovnog izražavanja i likovnog senzibiliteta (crtanje: olovka ili ugljen; slikanje: tempera, akvarel ili gvaš) – </a:t>
            </a:r>
            <a:r>
              <a:rPr lang="hr-HR" b="1" dirty="0" smtClean="0"/>
              <a:t>70/120 </a:t>
            </a:r>
            <a:r>
              <a:rPr lang="hr-HR" dirty="0" smtClean="0"/>
              <a:t>bodova</a:t>
            </a:r>
          </a:p>
        </p:txBody>
      </p:sp>
      <p:sp>
        <p:nvSpPr>
          <p:cNvPr id="7" name="Zaobljeni pravokutnik 6"/>
          <p:cNvSpPr/>
          <p:nvPr/>
        </p:nvSpPr>
        <p:spPr>
          <a:xfrm>
            <a:off x="6156176" y="1579418"/>
            <a:ext cx="2592288" cy="43924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PLESNA UMJETNOST</a:t>
            </a:r>
          </a:p>
          <a:p>
            <a:pPr algn="ctr"/>
            <a:endParaRPr lang="hr-HR" dirty="0"/>
          </a:p>
          <a:p>
            <a:pPr algn="ctr"/>
            <a:r>
              <a:rPr lang="hr-HR" dirty="0" smtClean="0"/>
              <a:t>Zajednički (min 44 boda) </a:t>
            </a:r>
            <a:r>
              <a:rPr lang="hr-HR" dirty="0"/>
              <a:t>+ poseban + dodatni element</a:t>
            </a:r>
          </a:p>
          <a:p>
            <a:pPr algn="ctr"/>
            <a:r>
              <a:rPr lang="hr-HR" dirty="0"/>
              <a:t>+</a:t>
            </a:r>
          </a:p>
          <a:p>
            <a:pPr algn="ctr"/>
            <a:r>
              <a:rPr lang="hr-HR" dirty="0" smtClean="0"/>
              <a:t>Opći uspjeh iz 4. razreda plesne/baletne škole</a:t>
            </a:r>
          </a:p>
          <a:p>
            <a:pPr algn="ctr"/>
            <a:r>
              <a:rPr lang="hr-HR" dirty="0" smtClean="0"/>
              <a:t>+</a:t>
            </a:r>
          </a:p>
          <a:p>
            <a:pPr algn="ctr"/>
            <a:r>
              <a:rPr lang="hr-HR" dirty="0"/>
              <a:t>P</a:t>
            </a:r>
            <a:r>
              <a:rPr lang="hr-HR" dirty="0" smtClean="0"/>
              <a:t>rijemni ispit iz plesne darovitosti – </a:t>
            </a:r>
            <a:r>
              <a:rPr lang="hr-HR" b="1" dirty="0" smtClean="0"/>
              <a:t>70/120</a:t>
            </a:r>
            <a:r>
              <a:rPr lang="hr-HR" dirty="0" smtClean="0"/>
              <a:t> bodova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63251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Dodatni element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Odnosi se na kandidate koji žive u otežanim uvjetima obrazovanja:</a:t>
            </a:r>
          </a:p>
          <a:p>
            <a:pPr lvl="1"/>
            <a:r>
              <a:rPr lang="hr-HR" dirty="0"/>
              <a:t>d</a:t>
            </a:r>
            <a:r>
              <a:rPr lang="hr-HR" dirty="0" smtClean="0"/>
              <a:t>jecu vojnih i civilnih invalida rata</a:t>
            </a:r>
          </a:p>
          <a:p>
            <a:pPr lvl="1"/>
            <a:r>
              <a:rPr lang="hr-HR" dirty="0"/>
              <a:t>k</a:t>
            </a:r>
            <a:r>
              <a:rPr lang="hr-HR" dirty="0" smtClean="0"/>
              <a:t>andidate s teškoćama u razvoju</a:t>
            </a:r>
          </a:p>
          <a:p>
            <a:pPr lvl="1"/>
            <a:r>
              <a:rPr lang="hr-HR" dirty="0"/>
              <a:t>k</a:t>
            </a:r>
            <a:r>
              <a:rPr lang="hr-HR" dirty="0" smtClean="0"/>
              <a:t>andidate sa zdravstvenim teškoćama</a:t>
            </a:r>
          </a:p>
          <a:p>
            <a:pPr lvl="1"/>
            <a:r>
              <a:rPr lang="hr-HR" dirty="0"/>
              <a:t>k</a:t>
            </a:r>
            <a:r>
              <a:rPr lang="hr-HR" dirty="0" smtClean="0"/>
              <a:t>andidate koji žive u otežanim uvjetima izazvanim nepovoljnim ekonomskim, socijalnim te odgojnim čimbenicima</a:t>
            </a:r>
          </a:p>
          <a:p>
            <a:pPr lvl="1"/>
            <a:r>
              <a:rPr lang="hr-HR" dirty="0"/>
              <a:t>p</a:t>
            </a:r>
            <a:r>
              <a:rPr lang="hr-HR" dirty="0" smtClean="0"/>
              <a:t>ripadnike romske nacionalne manjine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72929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 smtClean="0"/>
              <a:t>Vrednovanje rezultata učenja u otežanim uvjetima prethodnog obrazovanja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Djeca vojnih invalida rata – pravo na izravan upis, pod uvjetom da prijeđu minimalni bodovni prag</a:t>
            </a:r>
          </a:p>
          <a:p>
            <a:r>
              <a:rPr lang="hr-HR" dirty="0" smtClean="0"/>
              <a:t>Kandidati s teškoćama u razvoju – pravo na izravan upis u programe za koje posjeduju stručno mišljenje službe za profesionalno usmjeravanje HZZ-a</a:t>
            </a:r>
          </a:p>
          <a:p>
            <a:r>
              <a:rPr lang="hr-HR" dirty="0" smtClean="0"/>
              <a:t>Kandidati sa zdravstvenim teškoćama: +2 boda za</a:t>
            </a:r>
            <a:r>
              <a:rPr lang="hr-HR" dirty="0"/>
              <a:t> programe za koje posjeduju stručno mišljenje službe za profesionalno usmjeravanje HZZ-a</a:t>
            </a:r>
            <a:r>
              <a:rPr lang="hr-HR" dirty="0" smtClean="0"/>
              <a:t> </a:t>
            </a:r>
          </a:p>
          <a:p>
            <a:r>
              <a:rPr lang="hr-HR" dirty="0" smtClean="0"/>
              <a:t>Kandidati pripadnici romske nacionalne manjine, a žive u uvjetima koji su mogli utjecati na njegov uspjeh u OŠ: +1 bod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352264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Kandidati koji žive u otežanim uvjetima izazvanim ekonomskim, socijalnim te odgojnim čimbenicima, koji su mogli utjecati na uspjeh u OŠ: +1 bod</a:t>
            </a:r>
          </a:p>
          <a:p>
            <a:pPr lvl="1"/>
            <a:r>
              <a:rPr lang="hr-HR" dirty="0"/>
              <a:t>ž</a:t>
            </a:r>
            <a:r>
              <a:rPr lang="hr-HR" dirty="0" smtClean="0"/>
              <a:t>ivi uz jednog i/ili oba roditelja s dugotrajnom teškom bolesti</a:t>
            </a:r>
          </a:p>
          <a:p>
            <a:pPr lvl="1"/>
            <a:r>
              <a:rPr lang="hr-HR" dirty="0"/>
              <a:t>ž</a:t>
            </a:r>
            <a:r>
              <a:rPr lang="hr-HR" dirty="0" smtClean="0"/>
              <a:t>ivi uz dugotrajno nezaposlena oba roditelja</a:t>
            </a:r>
          </a:p>
          <a:p>
            <a:pPr lvl="1"/>
            <a:r>
              <a:rPr lang="hr-HR" dirty="0"/>
              <a:t>ž</a:t>
            </a:r>
            <a:r>
              <a:rPr lang="hr-HR" dirty="0" smtClean="0"/>
              <a:t>ivi uz samohranog roditelja korisnika socijalne skrbi</a:t>
            </a:r>
          </a:p>
          <a:p>
            <a:pPr lvl="1"/>
            <a:r>
              <a:rPr lang="hr-HR" dirty="0"/>
              <a:t>a</a:t>
            </a:r>
            <a:r>
              <a:rPr lang="hr-HR" dirty="0" smtClean="0"/>
              <a:t>ko je kandidatu jedan roditelj preminuo</a:t>
            </a:r>
          </a:p>
          <a:p>
            <a:pPr lvl="1"/>
            <a:r>
              <a:rPr lang="hr-HR" dirty="0"/>
              <a:t>a</a:t>
            </a:r>
            <a:r>
              <a:rPr lang="hr-HR" dirty="0" smtClean="0"/>
              <a:t>ko je kandidat dijete bez roditelja ili odgovarajuće roditeljske skrbi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63708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 ostvarenje dodatnih bodova učenici potrebnu dokumentaciju donose razredniku u OŠ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831899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Bodovni prag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68552"/>
          </a:xfrm>
        </p:spPr>
        <p:txBody>
          <a:bodyPr>
            <a:noAutofit/>
          </a:bodyPr>
          <a:lstStyle/>
          <a:p>
            <a:r>
              <a:rPr lang="vi-VN" sz="2500" dirty="0">
                <a:latin typeface="Calibri" panose="020F0502020204030204" pitchFamily="34" charset="0"/>
              </a:rPr>
              <a:t>Za programe obrazovanja u trajanju od najmanje četiri godine, </a:t>
            </a:r>
            <a:r>
              <a:rPr lang="vi-VN" sz="2500" u="sng" dirty="0">
                <a:latin typeface="Calibri" panose="020F0502020204030204" pitchFamily="34" charset="0"/>
              </a:rPr>
              <a:t>škola</a:t>
            </a:r>
            <a:r>
              <a:rPr lang="vi-VN" sz="2500" dirty="0">
                <a:latin typeface="Calibri" panose="020F0502020204030204" pitchFamily="34" charset="0"/>
              </a:rPr>
              <a:t> može utvrditi minimalni broj bodova potrebnih za prijavu kandidata za upis u pojedini program </a:t>
            </a:r>
            <a:r>
              <a:rPr lang="vi-VN" sz="2500" dirty="0" smtClean="0">
                <a:latin typeface="Calibri" panose="020F0502020204030204" pitchFamily="34" charset="0"/>
              </a:rPr>
              <a:t>obrazovanja</a:t>
            </a:r>
            <a:endParaRPr lang="vi-VN" sz="2500" dirty="0">
              <a:latin typeface="Calibri" panose="020F0502020204030204" pitchFamily="34" charset="0"/>
            </a:endParaRPr>
          </a:p>
          <a:p>
            <a:pPr lvl="1"/>
            <a:r>
              <a:rPr lang="hr-HR" sz="2200" dirty="0"/>
              <a:t>g</a:t>
            </a:r>
            <a:r>
              <a:rPr lang="hr-HR" sz="2200" dirty="0" smtClean="0"/>
              <a:t>imnazije: 46 bodova</a:t>
            </a:r>
          </a:p>
          <a:p>
            <a:pPr lvl="1"/>
            <a:r>
              <a:rPr lang="hr-HR" sz="2200" dirty="0"/>
              <a:t>s</a:t>
            </a:r>
            <a:r>
              <a:rPr lang="hr-HR" sz="2200" dirty="0" smtClean="0"/>
              <a:t>rednje škole koje provode obrazovne programe u sektoru ekonomije, trgovine i poslovne administracije: 40 bodova</a:t>
            </a:r>
          </a:p>
          <a:p>
            <a:pPr lvl="1"/>
            <a:r>
              <a:rPr lang="hr-HR" sz="2200" dirty="0"/>
              <a:t>o</a:t>
            </a:r>
            <a:r>
              <a:rPr lang="hr-HR" sz="2200" dirty="0" smtClean="0"/>
              <a:t>stali četverogodišnji programi: 36 bodova</a:t>
            </a:r>
          </a:p>
          <a:p>
            <a:r>
              <a:rPr lang="vi-VN" sz="2500" dirty="0" smtClean="0">
                <a:latin typeface="Calibri" panose="020F0502020204030204" pitchFamily="34" charset="0"/>
              </a:rPr>
              <a:t>Za </a:t>
            </a:r>
            <a:r>
              <a:rPr lang="hr-HR" sz="2500" dirty="0" smtClean="0">
                <a:latin typeface="Calibri" panose="020F0502020204030204" pitchFamily="34" charset="0"/>
              </a:rPr>
              <a:t>trogodišnje strukovne programe</a:t>
            </a:r>
            <a:r>
              <a:rPr lang="vi-VN" sz="2500" dirty="0" smtClean="0">
                <a:latin typeface="Calibri" panose="020F0502020204030204" pitchFamily="34" charset="0"/>
              </a:rPr>
              <a:t>, </a:t>
            </a:r>
            <a:r>
              <a:rPr lang="vi-VN" sz="2500" dirty="0">
                <a:latin typeface="Calibri" panose="020F0502020204030204" pitchFamily="34" charset="0"/>
              </a:rPr>
              <a:t>programe obrazovanja za vezane obrte te za programe obrazovanja koji traju manje od tri godine, a najmanje godinu dana, ne utvrđuje se minimalni broj bodova koji su potrebni za </a:t>
            </a:r>
            <a:r>
              <a:rPr lang="vi-VN" sz="2500" dirty="0" smtClean="0">
                <a:latin typeface="Calibri" panose="020F0502020204030204" pitchFamily="34" charset="0"/>
              </a:rPr>
              <a:t>prijavu</a:t>
            </a:r>
            <a:endParaRPr lang="vi-VN" sz="2500" dirty="0">
              <a:latin typeface="Calibri" panose="020F0502020204030204" pitchFamily="34" charset="0"/>
            </a:endParaRPr>
          </a:p>
          <a:p>
            <a:endParaRPr lang="hr-H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351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Zdravstvena sposobnost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Ako škola zahtijeva, dostaviti:</a:t>
            </a:r>
          </a:p>
          <a:p>
            <a:pPr lvl="1"/>
            <a:r>
              <a:rPr lang="hr-HR" dirty="0"/>
              <a:t>p</a:t>
            </a:r>
            <a:r>
              <a:rPr lang="hr-HR" dirty="0" smtClean="0"/>
              <a:t>otvrdu </a:t>
            </a:r>
            <a:r>
              <a:rPr lang="hr-HR" dirty="0"/>
              <a:t>nadležnoga školskog liječnika o zdravstvenoj sposobnosti kandidata za propisani </a:t>
            </a:r>
            <a:r>
              <a:rPr lang="hr-HR" dirty="0" smtClean="0"/>
              <a:t>program</a:t>
            </a:r>
          </a:p>
          <a:p>
            <a:pPr marL="457200" lvl="1" indent="0">
              <a:buNone/>
            </a:pPr>
            <a:r>
              <a:rPr lang="hr-HR" dirty="0" smtClean="0"/>
              <a:t>		ili</a:t>
            </a:r>
          </a:p>
          <a:p>
            <a:pPr lvl="1"/>
            <a:r>
              <a:rPr lang="hr-HR" dirty="0" smtClean="0"/>
              <a:t>liječničku </a:t>
            </a:r>
            <a:r>
              <a:rPr lang="hr-HR" dirty="0"/>
              <a:t>svjedodžbu medicine rada (pregled se </a:t>
            </a:r>
            <a:r>
              <a:rPr lang="hr-HR" dirty="0" smtClean="0"/>
              <a:t>plaća)</a:t>
            </a:r>
          </a:p>
          <a:p>
            <a:pPr marL="457200" lvl="1" indent="0">
              <a:buNone/>
            </a:pPr>
            <a:endParaRPr lang="hr-HR" sz="1700" dirty="0" smtClean="0"/>
          </a:p>
          <a:p>
            <a:r>
              <a:rPr lang="hr-HR" dirty="0" smtClean="0"/>
              <a:t>Obrtnička zanimanja</a:t>
            </a:r>
          </a:p>
          <a:p>
            <a:pPr lvl="1"/>
            <a:r>
              <a:rPr lang="hr-HR" dirty="0"/>
              <a:t>o</a:t>
            </a:r>
            <a:r>
              <a:rPr lang="hr-HR" dirty="0" smtClean="0"/>
              <a:t>bavezno se dokazuje zdravstvena sposobnost (medicina rada)</a:t>
            </a:r>
          </a:p>
          <a:p>
            <a:pPr lvl="1"/>
            <a:r>
              <a:rPr lang="hr-HR" dirty="0"/>
              <a:t>n</a:t>
            </a:r>
            <a:r>
              <a:rPr lang="hr-HR" dirty="0" smtClean="0"/>
              <a:t>akon objave ljestvice, školi se dostavlja potvrda medicine rada i potvrda o naukovanju</a:t>
            </a:r>
          </a:p>
        </p:txBody>
      </p:sp>
    </p:spTree>
    <p:extLst>
      <p:ext uri="{BB962C8B-B14F-4D97-AF65-F5344CB8AC3E}">
        <p14:creationId xmlns:p14="http://schemas.microsoft.com/office/powerpoint/2010/main" xmlns="" val="215506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25760"/>
            <a:ext cx="8856984" cy="1143000"/>
          </a:xfrm>
        </p:spPr>
        <p:txBody>
          <a:bodyPr>
            <a:noAutofit/>
          </a:bodyPr>
          <a:lstStyle/>
          <a:p>
            <a:r>
              <a:rPr lang="hr-HR" sz="3400" dirty="0" smtClean="0"/>
              <a:t>Primjer predmeta posebno važnih za upis (2016./2017.)</a:t>
            </a:r>
            <a:endParaRPr lang="hr-HR" sz="34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68539317"/>
              </p:ext>
            </p:extLst>
          </p:nvPr>
        </p:nvGraphicFramePr>
        <p:xfrm>
          <a:off x="500429" y="1372200"/>
          <a:ext cx="822960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2832"/>
                <a:gridCol w="3826768"/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Područje/Obrazovni sektor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Predmeti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Ekonomija, trgovina i poslovna administracija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Povijest, Geografija, Tehnička</a:t>
                      </a:r>
                      <a:r>
                        <a:rPr lang="hr-HR" sz="1600" baseline="0" dirty="0" smtClean="0"/>
                        <a:t> kultura</a:t>
                      </a:r>
                      <a:endParaRPr lang="hr-H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Elektrotehnika i računalstvo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Fizika, Kemija,</a:t>
                      </a:r>
                      <a:r>
                        <a:rPr lang="hr-HR" sz="1600" baseline="0" dirty="0" smtClean="0"/>
                        <a:t> Tehnička kultura</a:t>
                      </a:r>
                      <a:endParaRPr lang="hr-H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Geologija, rudarstvo,</a:t>
                      </a:r>
                      <a:r>
                        <a:rPr lang="hr-HR" sz="1600" baseline="0" dirty="0" smtClean="0"/>
                        <a:t> nafta i kemijska tehnologija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Biologija, Kemija, Geografija, Fizika, Tehnička kultura</a:t>
                      </a:r>
                      <a:endParaRPr lang="hr-H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Graditeljstvo</a:t>
                      </a:r>
                      <a:r>
                        <a:rPr lang="hr-HR" sz="1600" baseline="0" dirty="0" smtClean="0"/>
                        <a:t> i geodezija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Fizika, Tehnička kultura, Likovna kultura/Geografija</a:t>
                      </a:r>
                      <a:endParaRPr lang="hr-H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Grafička tehnologija i audio-vizualno oblikovanje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Fizika, Kemija, Likovna kultura</a:t>
                      </a:r>
                      <a:endParaRPr lang="hr-H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Gimnazija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Biologija, Povijest, Geografija / Latinski, Povijest,</a:t>
                      </a:r>
                      <a:r>
                        <a:rPr lang="hr-HR" sz="1600" baseline="0" dirty="0" smtClean="0"/>
                        <a:t> Geografija / Biologija, Kemija, Fizika / Likovna kultura</a:t>
                      </a:r>
                      <a:endParaRPr lang="hr-H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Poljoprivreda, prehrana i veterina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Biologija, Kemija, Tehnička kultura</a:t>
                      </a:r>
                      <a:endParaRPr lang="hr-H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Promet i logistika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Fizika, Tehnička kultura, Geografija/Kemija</a:t>
                      </a:r>
                      <a:endParaRPr lang="hr-H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Zdravstvo i socijalna skrb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Biologija,</a:t>
                      </a:r>
                      <a:r>
                        <a:rPr lang="hr-HR" sz="1600" baseline="0" dirty="0" smtClean="0"/>
                        <a:t> Fizika, Kemija</a:t>
                      </a:r>
                      <a:endParaRPr lang="hr-H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Pravokutnik 2"/>
          <p:cNvSpPr/>
          <p:nvPr/>
        </p:nvSpPr>
        <p:spPr>
          <a:xfrm>
            <a:off x="1547664" y="6171719"/>
            <a:ext cx="6194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/>
              <a:t>https</a:t>
            </a:r>
            <a:r>
              <a:rPr lang="hr-HR" b="1" dirty="0"/>
              <a:t>://ucenici.com/popis-predmeta-posebno-vaznih-za-upis/</a:t>
            </a:r>
          </a:p>
        </p:txBody>
      </p:sp>
    </p:spTree>
    <p:extLst>
      <p:ext uri="{BB962C8B-B14F-4D97-AF65-F5344CB8AC3E}">
        <p14:creationId xmlns:p14="http://schemas.microsoft.com/office/powerpoint/2010/main" xmlns="" val="4199935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utnik 3"/>
          <p:cNvSpPr/>
          <p:nvPr/>
        </p:nvSpPr>
        <p:spPr>
          <a:xfrm>
            <a:off x="3311860" y="6187454"/>
            <a:ext cx="3168352" cy="50405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OSNOVNO OBRAZOVANJE</a:t>
            </a:r>
            <a:endParaRPr lang="hr-HR" dirty="0"/>
          </a:p>
        </p:txBody>
      </p:sp>
      <p:sp>
        <p:nvSpPr>
          <p:cNvPr id="5" name="Zaobljeni pravokutnik 4"/>
          <p:cNvSpPr/>
          <p:nvPr/>
        </p:nvSpPr>
        <p:spPr>
          <a:xfrm>
            <a:off x="323528" y="4545124"/>
            <a:ext cx="2016224" cy="5040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GIMNAZIJE</a:t>
            </a:r>
            <a:endParaRPr lang="hr-HR" dirty="0"/>
          </a:p>
        </p:txBody>
      </p:sp>
      <p:sp>
        <p:nvSpPr>
          <p:cNvPr id="6" name="Zaobljeni pravokutnik 5"/>
          <p:cNvSpPr/>
          <p:nvPr/>
        </p:nvSpPr>
        <p:spPr>
          <a:xfrm>
            <a:off x="2843808" y="4005064"/>
            <a:ext cx="5832648" cy="158417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  <a:p>
            <a:pPr algn="ctr"/>
            <a:endParaRPr lang="hr-HR" dirty="0" smtClean="0"/>
          </a:p>
          <a:p>
            <a:pPr algn="ctr"/>
            <a:endParaRPr lang="hr-HR" dirty="0"/>
          </a:p>
          <a:p>
            <a:pPr algn="ctr"/>
            <a:endParaRPr lang="hr-HR" dirty="0" smtClean="0"/>
          </a:p>
          <a:p>
            <a:pPr algn="ctr"/>
            <a:r>
              <a:rPr lang="hr-HR" dirty="0" smtClean="0"/>
              <a:t>STRUKOVNE ŠKOLE</a:t>
            </a:r>
            <a:endParaRPr lang="hr-HR" dirty="0"/>
          </a:p>
        </p:txBody>
      </p:sp>
      <p:sp>
        <p:nvSpPr>
          <p:cNvPr id="7" name="Zaobljeni pravokutnik 6"/>
          <p:cNvSpPr/>
          <p:nvPr/>
        </p:nvSpPr>
        <p:spPr>
          <a:xfrm>
            <a:off x="2987824" y="4169684"/>
            <a:ext cx="1728192" cy="95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500" dirty="0" smtClean="0"/>
              <a:t>ČETVEROGODIŠNJI PROGRAMI</a:t>
            </a:r>
            <a:endParaRPr lang="hr-HR" sz="1500" dirty="0"/>
          </a:p>
        </p:txBody>
      </p:sp>
      <p:sp>
        <p:nvSpPr>
          <p:cNvPr id="8" name="Zaobljeni pravokutnik 7"/>
          <p:cNvSpPr/>
          <p:nvPr/>
        </p:nvSpPr>
        <p:spPr>
          <a:xfrm>
            <a:off x="1691680" y="2708920"/>
            <a:ext cx="2016224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DRŽAVNA MATURA</a:t>
            </a:r>
            <a:endParaRPr lang="hr-HR" dirty="0"/>
          </a:p>
        </p:txBody>
      </p:sp>
      <p:sp>
        <p:nvSpPr>
          <p:cNvPr id="9" name="Zaobljeni pravokutnik 8"/>
          <p:cNvSpPr/>
          <p:nvPr/>
        </p:nvSpPr>
        <p:spPr>
          <a:xfrm>
            <a:off x="4896036" y="4172524"/>
            <a:ext cx="1728192" cy="9486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500" dirty="0" smtClean="0"/>
              <a:t>TROGODIŠNJI I TROIPOLGODIŠNJI PROGRAMI</a:t>
            </a:r>
            <a:endParaRPr lang="hr-HR" sz="1500" dirty="0"/>
          </a:p>
        </p:txBody>
      </p:sp>
      <p:sp>
        <p:nvSpPr>
          <p:cNvPr id="10" name="Zaobljeni pravokutnik 9"/>
          <p:cNvSpPr/>
          <p:nvPr/>
        </p:nvSpPr>
        <p:spPr>
          <a:xfrm>
            <a:off x="6804248" y="4164973"/>
            <a:ext cx="1728192" cy="97006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500" dirty="0" smtClean="0"/>
              <a:t>DVOGODIŠNJI, JEDNOGODIŠNJI I PRILAGOĐENI PROGRAMI</a:t>
            </a:r>
            <a:endParaRPr lang="hr-HR" sz="1500" dirty="0"/>
          </a:p>
        </p:txBody>
      </p:sp>
      <p:sp>
        <p:nvSpPr>
          <p:cNvPr id="12" name="Zaobljeni pravokutnik 11"/>
          <p:cNvSpPr/>
          <p:nvPr/>
        </p:nvSpPr>
        <p:spPr>
          <a:xfrm>
            <a:off x="5724128" y="2708920"/>
            <a:ext cx="2016224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ZAVRŠNI ISPIT</a:t>
            </a:r>
            <a:endParaRPr lang="hr-HR" dirty="0"/>
          </a:p>
        </p:txBody>
      </p:sp>
      <p:sp>
        <p:nvSpPr>
          <p:cNvPr id="13" name="Zaobljeni pravokutnik 12"/>
          <p:cNvSpPr/>
          <p:nvPr/>
        </p:nvSpPr>
        <p:spPr>
          <a:xfrm>
            <a:off x="322040" y="1772816"/>
            <a:ext cx="2016224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SREDNJA ŠKOLSKA SPREMA</a:t>
            </a:r>
            <a:endParaRPr lang="hr-HR" dirty="0"/>
          </a:p>
        </p:txBody>
      </p:sp>
      <p:sp>
        <p:nvSpPr>
          <p:cNvPr id="14" name="Zaobljeni pravokutnik 13"/>
          <p:cNvSpPr/>
          <p:nvPr/>
        </p:nvSpPr>
        <p:spPr>
          <a:xfrm>
            <a:off x="2483768" y="1772816"/>
            <a:ext cx="2016224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SREDNJA STRUČNA SPREMA</a:t>
            </a:r>
            <a:endParaRPr lang="hr-HR" dirty="0"/>
          </a:p>
        </p:txBody>
      </p:sp>
      <p:sp>
        <p:nvSpPr>
          <p:cNvPr id="15" name="Zaobljeni pravokutnik 14"/>
          <p:cNvSpPr/>
          <p:nvPr/>
        </p:nvSpPr>
        <p:spPr>
          <a:xfrm>
            <a:off x="4752020" y="1772816"/>
            <a:ext cx="201622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SREDNJA STRUČNA SPREMA</a:t>
            </a:r>
            <a:endParaRPr lang="hr-HR" dirty="0"/>
          </a:p>
        </p:txBody>
      </p:sp>
      <p:sp>
        <p:nvSpPr>
          <p:cNvPr id="16" name="Zaobljeni pravokutnik 15"/>
          <p:cNvSpPr/>
          <p:nvPr/>
        </p:nvSpPr>
        <p:spPr>
          <a:xfrm>
            <a:off x="6948264" y="1772816"/>
            <a:ext cx="2016224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NIŽA STRUČNA SPREMA</a:t>
            </a:r>
            <a:endParaRPr lang="hr-HR" dirty="0"/>
          </a:p>
        </p:txBody>
      </p:sp>
      <p:sp>
        <p:nvSpPr>
          <p:cNvPr id="17" name="Zaobljeni pravokutnik 16"/>
          <p:cNvSpPr/>
          <p:nvPr/>
        </p:nvSpPr>
        <p:spPr>
          <a:xfrm>
            <a:off x="179512" y="404664"/>
            <a:ext cx="1440160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SVEUČILIŠNI STUDIJ</a:t>
            </a:r>
            <a:endParaRPr lang="hr-HR" dirty="0"/>
          </a:p>
        </p:txBody>
      </p:sp>
      <p:sp>
        <p:nvSpPr>
          <p:cNvPr id="18" name="Zaobljeni pravokutnik 17"/>
          <p:cNvSpPr/>
          <p:nvPr/>
        </p:nvSpPr>
        <p:spPr>
          <a:xfrm>
            <a:off x="2375756" y="404664"/>
            <a:ext cx="147616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STRUČNI STUDIJ</a:t>
            </a:r>
            <a:endParaRPr lang="hr-HR" dirty="0"/>
          </a:p>
        </p:txBody>
      </p:sp>
      <p:sp>
        <p:nvSpPr>
          <p:cNvPr id="19" name="Zaobljeni pravokutnik 18"/>
          <p:cNvSpPr/>
          <p:nvPr/>
        </p:nvSpPr>
        <p:spPr>
          <a:xfrm>
            <a:off x="6021337" y="91674"/>
            <a:ext cx="1719015" cy="648072"/>
          </a:xfrm>
          <a:prstGeom prst="roundRect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TRŽIŠTE RADA</a:t>
            </a:r>
            <a:endParaRPr lang="hr-HR" dirty="0"/>
          </a:p>
        </p:txBody>
      </p:sp>
      <p:cxnSp>
        <p:nvCxnSpPr>
          <p:cNvPr id="21" name="Ravni poveznik sa strelicom 20"/>
          <p:cNvCxnSpPr/>
          <p:nvPr/>
        </p:nvCxnSpPr>
        <p:spPr>
          <a:xfrm flipV="1">
            <a:off x="1330152" y="5121188"/>
            <a:ext cx="1488" cy="13182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22"/>
          <p:cNvCxnSpPr/>
          <p:nvPr/>
        </p:nvCxnSpPr>
        <p:spPr>
          <a:xfrm>
            <a:off x="1330152" y="6439482"/>
            <a:ext cx="1981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ni poveznik sa strelicom 24"/>
          <p:cNvCxnSpPr>
            <a:stCxn id="4" idx="0"/>
          </p:cNvCxnSpPr>
          <p:nvPr/>
        </p:nvCxnSpPr>
        <p:spPr>
          <a:xfrm flipV="1">
            <a:off x="4896036" y="5654321"/>
            <a:ext cx="0" cy="5331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ni poveznik 29"/>
          <p:cNvCxnSpPr>
            <a:stCxn id="5" idx="0"/>
          </p:cNvCxnSpPr>
          <p:nvPr/>
        </p:nvCxnSpPr>
        <p:spPr>
          <a:xfrm flipH="1" flipV="1">
            <a:off x="1330152" y="3717032"/>
            <a:ext cx="1488" cy="8280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ni poveznik 31"/>
          <p:cNvCxnSpPr/>
          <p:nvPr/>
        </p:nvCxnSpPr>
        <p:spPr>
          <a:xfrm>
            <a:off x="1330152" y="3717032"/>
            <a:ext cx="25217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ni poveznik 33"/>
          <p:cNvCxnSpPr>
            <a:stCxn id="7" idx="0"/>
          </p:cNvCxnSpPr>
          <p:nvPr/>
        </p:nvCxnSpPr>
        <p:spPr>
          <a:xfrm flipV="1">
            <a:off x="3851920" y="3717032"/>
            <a:ext cx="0" cy="4526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vni poveznik sa strelicom 35"/>
          <p:cNvCxnSpPr/>
          <p:nvPr/>
        </p:nvCxnSpPr>
        <p:spPr>
          <a:xfrm flipV="1">
            <a:off x="2684093" y="3302986"/>
            <a:ext cx="0" cy="4140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ni poveznik 38"/>
          <p:cNvCxnSpPr>
            <a:stCxn id="9" idx="0"/>
          </p:cNvCxnSpPr>
          <p:nvPr/>
        </p:nvCxnSpPr>
        <p:spPr>
          <a:xfrm flipV="1">
            <a:off x="5760132" y="3717032"/>
            <a:ext cx="0" cy="4554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ni poveznik 39"/>
          <p:cNvCxnSpPr/>
          <p:nvPr/>
        </p:nvCxnSpPr>
        <p:spPr>
          <a:xfrm flipV="1">
            <a:off x="7668344" y="3717032"/>
            <a:ext cx="0" cy="4554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vni poveznik 40"/>
          <p:cNvCxnSpPr/>
          <p:nvPr/>
        </p:nvCxnSpPr>
        <p:spPr>
          <a:xfrm>
            <a:off x="5760132" y="3717032"/>
            <a:ext cx="19082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vni poveznik sa strelicom 43"/>
          <p:cNvCxnSpPr/>
          <p:nvPr/>
        </p:nvCxnSpPr>
        <p:spPr>
          <a:xfrm flipV="1">
            <a:off x="6714238" y="3302986"/>
            <a:ext cx="0" cy="4140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vni poveznik sa strelicom 47"/>
          <p:cNvCxnSpPr/>
          <p:nvPr/>
        </p:nvCxnSpPr>
        <p:spPr>
          <a:xfrm flipV="1">
            <a:off x="755576" y="2492896"/>
            <a:ext cx="0" cy="2052228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vni poveznik sa strelicom 48"/>
          <p:cNvCxnSpPr/>
          <p:nvPr/>
        </p:nvCxnSpPr>
        <p:spPr>
          <a:xfrm flipV="1">
            <a:off x="4211960" y="2492896"/>
            <a:ext cx="0" cy="1679628"/>
          </a:xfrm>
          <a:prstGeom prst="straightConnector1">
            <a:avLst/>
          </a:prstGeom>
          <a:ln w="28575">
            <a:solidFill>
              <a:srgbClr val="99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vni poveznik sa strelicom 52"/>
          <p:cNvCxnSpPr/>
          <p:nvPr/>
        </p:nvCxnSpPr>
        <p:spPr>
          <a:xfrm flipV="1">
            <a:off x="5364088" y="2492896"/>
            <a:ext cx="0" cy="1679628"/>
          </a:xfrm>
          <a:prstGeom prst="straightConnector1">
            <a:avLst/>
          </a:prstGeom>
          <a:ln w="28575">
            <a:solidFill>
              <a:srgbClr val="F79D5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vni poveznik sa strelicom 53"/>
          <p:cNvCxnSpPr/>
          <p:nvPr/>
        </p:nvCxnSpPr>
        <p:spPr>
          <a:xfrm flipV="1">
            <a:off x="8172400" y="2492896"/>
            <a:ext cx="0" cy="1679628"/>
          </a:xfrm>
          <a:prstGeom prst="straightConnector1">
            <a:avLst/>
          </a:prstGeom>
          <a:ln w="28575">
            <a:solidFill>
              <a:srgbClr val="2FC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vni poveznik 55"/>
          <p:cNvCxnSpPr/>
          <p:nvPr/>
        </p:nvCxnSpPr>
        <p:spPr>
          <a:xfrm>
            <a:off x="1331640" y="1484784"/>
            <a:ext cx="65773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vni poveznik 58"/>
          <p:cNvCxnSpPr>
            <a:stCxn id="13" idx="0"/>
          </p:cNvCxnSpPr>
          <p:nvPr/>
        </p:nvCxnSpPr>
        <p:spPr>
          <a:xfrm flipV="1">
            <a:off x="1330152" y="1484784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vni poveznik 59"/>
          <p:cNvCxnSpPr/>
          <p:nvPr/>
        </p:nvCxnSpPr>
        <p:spPr>
          <a:xfrm flipV="1">
            <a:off x="3519705" y="1484784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vni poveznik 60"/>
          <p:cNvCxnSpPr/>
          <p:nvPr/>
        </p:nvCxnSpPr>
        <p:spPr>
          <a:xfrm flipV="1">
            <a:off x="5738098" y="1484784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avni poveznik 61"/>
          <p:cNvCxnSpPr/>
          <p:nvPr/>
        </p:nvCxnSpPr>
        <p:spPr>
          <a:xfrm flipV="1">
            <a:off x="7912985" y="1484784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avni poveznik sa strelicom 63"/>
          <p:cNvCxnSpPr/>
          <p:nvPr/>
        </p:nvCxnSpPr>
        <p:spPr>
          <a:xfrm flipV="1">
            <a:off x="6948264" y="922187"/>
            <a:ext cx="0" cy="5625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vni poveznik 67"/>
          <p:cNvCxnSpPr/>
          <p:nvPr/>
        </p:nvCxnSpPr>
        <p:spPr>
          <a:xfrm flipV="1">
            <a:off x="899592" y="1340768"/>
            <a:ext cx="0" cy="432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avni poveznik 68"/>
          <p:cNvCxnSpPr/>
          <p:nvPr/>
        </p:nvCxnSpPr>
        <p:spPr>
          <a:xfrm flipV="1">
            <a:off x="3131840" y="1323791"/>
            <a:ext cx="0" cy="432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avni poveznik 70"/>
          <p:cNvCxnSpPr/>
          <p:nvPr/>
        </p:nvCxnSpPr>
        <p:spPr>
          <a:xfrm>
            <a:off x="899592" y="1340768"/>
            <a:ext cx="22322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avni poveznik 76"/>
          <p:cNvCxnSpPr/>
          <p:nvPr/>
        </p:nvCxnSpPr>
        <p:spPr>
          <a:xfrm flipV="1">
            <a:off x="2006343" y="728700"/>
            <a:ext cx="0" cy="6120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avni poveznik sa strelicom 78"/>
          <p:cNvCxnSpPr/>
          <p:nvPr/>
        </p:nvCxnSpPr>
        <p:spPr>
          <a:xfrm>
            <a:off x="1691680" y="728700"/>
            <a:ext cx="629326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avni poveznik 83"/>
          <p:cNvCxnSpPr>
            <a:stCxn id="17" idx="1"/>
            <a:endCxn id="17" idx="1"/>
          </p:cNvCxnSpPr>
          <p:nvPr/>
        </p:nvCxnSpPr>
        <p:spPr>
          <a:xfrm>
            <a:off x="179512" y="7287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avni poveznik 87"/>
          <p:cNvCxnSpPr/>
          <p:nvPr/>
        </p:nvCxnSpPr>
        <p:spPr>
          <a:xfrm flipV="1">
            <a:off x="899592" y="246940"/>
            <a:ext cx="0" cy="144016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avni poveznik 88"/>
          <p:cNvCxnSpPr/>
          <p:nvPr/>
        </p:nvCxnSpPr>
        <p:spPr>
          <a:xfrm flipV="1">
            <a:off x="3158596" y="260648"/>
            <a:ext cx="0" cy="15506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avni poveznik sa strelicom 92"/>
          <p:cNvCxnSpPr/>
          <p:nvPr/>
        </p:nvCxnSpPr>
        <p:spPr>
          <a:xfrm>
            <a:off x="899592" y="246940"/>
            <a:ext cx="4968552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68986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4917232" cy="1143000"/>
          </a:xfrm>
        </p:spPr>
        <p:txBody>
          <a:bodyPr>
            <a:normAutofit/>
          </a:bodyPr>
          <a:lstStyle/>
          <a:p>
            <a:pPr algn="l"/>
            <a:r>
              <a:rPr lang="hr-HR" sz="6600" dirty="0" smtClean="0"/>
              <a:t>Stipendije</a:t>
            </a:r>
            <a:endParaRPr lang="hr-HR" sz="6600" dirty="0"/>
          </a:p>
        </p:txBody>
      </p:sp>
    </p:spTree>
    <p:extLst>
      <p:ext uri="{BB962C8B-B14F-4D97-AF65-F5344CB8AC3E}">
        <p14:creationId xmlns:p14="http://schemas.microsoft.com/office/powerpoint/2010/main" xmlns="" val="3086869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hr-HR" b="1" dirty="0"/>
              <a:t>Stipendija Grada Zagreba za učenike koji se obrazuju za deficitarna zanimanja za potrebe </a:t>
            </a:r>
            <a:r>
              <a:rPr lang="hr-HR" b="1" dirty="0" smtClean="0"/>
              <a:t>obrtništva </a:t>
            </a:r>
            <a:r>
              <a:rPr lang="hr-HR" dirty="0" smtClean="0"/>
              <a:t>(150 stipendija)</a:t>
            </a:r>
            <a:endParaRPr lang="hr-HR" dirty="0"/>
          </a:p>
          <a:p>
            <a:r>
              <a:rPr lang="hr-HR" dirty="0">
                <a:latin typeface="Calibri (Tijelo)"/>
              </a:rPr>
              <a:t>K</a:t>
            </a:r>
            <a:r>
              <a:rPr lang="vi-VN" dirty="0" smtClean="0">
                <a:latin typeface="Calibri (Tijelo)"/>
              </a:rPr>
              <a:t>riteriji :</a:t>
            </a:r>
            <a:endParaRPr lang="hr-HR" dirty="0" smtClean="0">
              <a:latin typeface="Calibri (Tijelo)"/>
            </a:endParaRPr>
          </a:p>
          <a:p>
            <a:pPr lvl="1"/>
            <a:r>
              <a:rPr lang="vi-VN" dirty="0" smtClean="0">
                <a:latin typeface="Calibri (Tijelo)"/>
              </a:rPr>
              <a:t>uspjeh </a:t>
            </a:r>
            <a:r>
              <a:rPr lang="vi-VN" dirty="0">
                <a:latin typeface="Calibri (Tijelo)"/>
              </a:rPr>
              <a:t>u </a:t>
            </a:r>
            <a:r>
              <a:rPr lang="hr-HR" dirty="0" smtClean="0">
                <a:latin typeface="Calibri (Tijelo)"/>
              </a:rPr>
              <a:t>7</a:t>
            </a:r>
            <a:r>
              <a:rPr lang="vi-VN" dirty="0" smtClean="0">
                <a:latin typeface="Calibri (Tijelo)"/>
              </a:rPr>
              <a:t>. </a:t>
            </a:r>
            <a:r>
              <a:rPr lang="vi-VN" dirty="0">
                <a:latin typeface="Calibri (Tijelo)"/>
              </a:rPr>
              <a:t>i </a:t>
            </a:r>
            <a:r>
              <a:rPr lang="hr-HR" dirty="0" smtClean="0">
                <a:latin typeface="Calibri (Tijelo)"/>
              </a:rPr>
              <a:t>8</a:t>
            </a:r>
            <a:r>
              <a:rPr lang="vi-VN" dirty="0" smtClean="0">
                <a:latin typeface="Calibri (Tijelo)"/>
              </a:rPr>
              <a:t>. Razredu</a:t>
            </a:r>
            <a:endParaRPr lang="hr-HR" dirty="0" smtClean="0">
              <a:latin typeface="Calibri (Tijelo)"/>
            </a:endParaRPr>
          </a:p>
          <a:p>
            <a:pPr lvl="1"/>
            <a:r>
              <a:rPr lang="vi-VN" dirty="0" smtClean="0">
                <a:latin typeface="Calibri (Tijelo)"/>
              </a:rPr>
              <a:t>postignuti </a:t>
            </a:r>
            <a:r>
              <a:rPr lang="vi-VN" dirty="0">
                <a:latin typeface="Calibri (Tijelo)"/>
              </a:rPr>
              <a:t>izvannastavni i </a:t>
            </a:r>
            <a:r>
              <a:rPr lang="vi-VN" dirty="0" smtClean="0">
                <a:latin typeface="Calibri (Tijelo)"/>
              </a:rPr>
              <a:t>izvanškolski</a:t>
            </a:r>
            <a:r>
              <a:rPr lang="hr-HR" dirty="0" smtClean="0">
                <a:latin typeface="Calibri (Tijelo)"/>
              </a:rPr>
              <a:t> </a:t>
            </a:r>
            <a:r>
              <a:rPr lang="vi-VN" dirty="0" smtClean="0">
                <a:latin typeface="Calibri (Tijelo)"/>
              </a:rPr>
              <a:t>rezultati </a:t>
            </a:r>
            <a:r>
              <a:rPr lang="vi-VN" dirty="0">
                <a:latin typeface="Calibri (Tijelo)"/>
              </a:rPr>
              <a:t>tijekom osnovnog </a:t>
            </a:r>
            <a:r>
              <a:rPr lang="vi-VN" dirty="0" smtClean="0">
                <a:latin typeface="Calibri (Tijelo)"/>
              </a:rPr>
              <a:t>školovanja</a:t>
            </a:r>
            <a:endParaRPr lang="hr-HR" dirty="0" smtClean="0">
              <a:latin typeface="Calibri (Tijelo)"/>
            </a:endParaRPr>
          </a:p>
          <a:p>
            <a:pPr lvl="1"/>
            <a:r>
              <a:rPr lang="vi-VN" dirty="0" smtClean="0">
                <a:latin typeface="Calibri (Tijelo)"/>
              </a:rPr>
              <a:t>socijalni </a:t>
            </a:r>
            <a:r>
              <a:rPr lang="vi-VN" dirty="0">
                <a:latin typeface="Calibri (Tijelo)"/>
              </a:rPr>
              <a:t>status i druge socijalne prilike u obitelji kandidata</a:t>
            </a:r>
            <a:endParaRPr lang="hr-HR" dirty="0">
              <a:latin typeface="Calibri (Tijelo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1726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67544" y="548681"/>
            <a:ext cx="8064896" cy="1080120"/>
          </a:xfrm>
        </p:spPr>
        <p:txBody>
          <a:bodyPr>
            <a:noAutofit/>
          </a:bodyPr>
          <a:lstStyle/>
          <a:p>
            <a:r>
              <a:rPr lang="hr-HR" sz="2600" dirty="0"/>
              <a:t>L</a:t>
            </a:r>
            <a:r>
              <a:rPr lang="hr-HR" sz="2600" dirty="0" smtClean="0"/>
              <a:t>ista </a:t>
            </a:r>
            <a:r>
              <a:rPr lang="hr-HR" sz="2600" dirty="0"/>
              <a:t>deficitarnih zanimanja za potrebe obrtništva na području Grada Zagreba za školsku godinu 2016./2017.:</a:t>
            </a:r>
            <a:br>
              <a:rPr lang="hr-HR" sz="2600" dirty="0"/>
            </a:br>
            <a:endParaRPr lang="hr-HR" sz="2600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899592" y="1600200"/>
            <a:ext cx="7787208" cy="4525963"/>
          </a:xfrm>
        </p:spPr>
        <p:txBody>
          <a:bodyPr numCol="2"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 smtClean="0"/>
              <a:t>1. alatničar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2. armirač</a:t>
            </a:r>
            <a:br>
              <a:rPr lang="hr-HR" dirty="0"/>
            </a:br>
            <a:r>
              <a:rPr lang="hr-HR" dirty="0"/>
              <a:t>3. b</a:t>
            </a:r>
            <a:r>
              <a:rPr lang="hr-HR" dirty="0" smtClean="0"/>
              <a:t>ravar	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4. elektroinstalater</a:t>
            </a:r>
            <a:br>
              <a:rPr lang="hr-HR" dirty="0"/>
            </a:br>
            <a:r>
              <a:rPr lang="hr-HR" dirty="0"/>
              <a:t>5. elektroničar-mehaničar</a:t>
            </a:r>
            <a:br>
              <a:rPr lang="hr-HR" dirty="0"/>
            </a:br>
            <a:r>
              <a:rPr lang="hr-HR" dirty="0"/>
              <a:t>6. fasader</a:t>
            </a:r>
            <a:br>
              <a:rPr lang="hr-HR" dirty="0"/>
            </a:br>
            <a:r>
              <a:rPr lang="hr-HR" dirty="0"/>
              <a:t>7. </a:t>
            </a:r>
            <a:r>
              <a:rPr lang="hr-HR" dirty="0" err="1"/>
              <a:t>galanterist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8. kemijski čistač</a:t>
            </a:r>
            <a:br>
              <a:rPr lang="hr-HR" dirty="0"/>
            </a:br>
            <a:r>
              <a:rPr lang="hr-HR" dirty="0"/>
              <a:t>9. keramičar - oblagač</a:t>
            </a:r>
            <a:br>
              <a:rPr lang="hr-HR" dirty="0"/>
            </a:br>
            <a:r>
              <a:rPr lang="hr-HR" dirty="0"/>
              <a:t>10. krovopokrivač i </a:t>
            </a:r>
            <a:r>
              <a:rPr lang="hr-HR" dirty="0" err="1"/>
              <a:t>izolater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11. limar</a:t>
            </a:r>
            <a:br>
              <a:rPr lang="hr-HR" dirty="0"/>
            </a:br>
            <a:r>
              <a:rPr lang="hr-HR" dirty="0" smtClean="0"/>
              <a:t>12</a:t>
            </a:r>
            <a:r>
              <a:rPr lang="hr-HR" dirty="0"/>
              <a:t>. mesar</a:t>
            </a:r>
            <a:br>
              <a:rPr lang="hr-HR" dirty="0"/>
            </a:br>
            <a:r>
              <a:rPr lang="hr-HR" dirty="0" smtClean="0"/>
              <a:t>	13</a:t>
            </a:r>
            <a:r>
              <a:rPr lang="hr-HR" dirty="0"/>
              <a:t>. </a:t>
            </a:r>
            <a:r>
              <a:rPr lang="hr-HR" dirty="0" err="1"/>
              <a:t>plinoinstalater</a:t>
            </a: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	14</a:t>
            </a:r>
            <a:r>
              <a:rPr lang="hr-HR" dirty="0"/>
              <a:t>. </a:t>
            </a:r>
            <a:r>
              <a:rPr lang="hr-HR" dirty="0" err="1"/>
              <a:t>podopolagač</a:t>
            </a: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	15</a:t>
            </a:r>
            <a:r>
              <a:rPr lang="hr-HR" dirty="0"/>
              <a:t>. staklar</a:t>
            </a:r>
            <a:br>
              <a:rPr lang="hr-HR" dirty="0"/>
            </a:br>
            <a:r>
              <a:rPr lang="hr-HR" dirty="0" smtClean="0"/>
              <a:t>	16</a:t>
            </a:r>
            <a:r>
              <a:rPr lang="hr-HR" dirty="0"/>
              <a:t>. strojobravar</a:t>
            </a:r>
            <a:br>
              <a:rPr lang="hr-HR" dirty="0"/>
            </a:br>
            <a:r>
              <a:rPr lang="hr-HR" dirty="0" smtClean="0"/>
              <a:t>	17</a:t>
            </a:r>
            <a:r>
              <a:rPr lang="hr-HR" dirty="0"/>
              <a:t>. tesar</a:t>
            </a:r>
            <a:br>
              <a:rPr lang="hr-HR" dirty="0"/>
            </a:br>
            <a:r>
              <a:rPr lang="hr-HR" dirty="0" smtClean="0"/>
              <a:t>	18</a:t>
            </a:r>
            <a:r>
              <a:rPr lang="hr-HR" dirty="0"/>
              <a:t>. tokar</a:t>
            </a:r>
            <a:br>
              <a:rPr lang="hr-HR" dirty="0"/>
            </a:br>
            <a:r>
              <a:rPr lang="hr-HR" dirty="0" smtClean="0"/>
              <a:t>	19</a:t>
            </a:r>
            <a:r>
              <a:rPr lang="hr-HR" dirty="0"/>
              <a:t>. vodoinstalater</a:t>
            </a:r>
            <a:br>
              <a:rPr lang="hr-HR" dirty="0"/>
            </a:br>
            <a:r>
              <a:rPr lang="hr-HR" dirty="0" smtClean="0"/>
              <a:t>	20</a:t>
            </a:r>
            <a:r>
              <a:rPr lang="hr-HR" dirty="0"/>
              <a:t>. zidar</a:t>
            </a:r>
            <a:br>
              <a:rPr lang="hr-HR" dirty="0"/>
            </a:br>
            <a:r>
              <a:rPr lang="hr-HR" dirty="0" smtClean="0"/>
              <a:t>	21</a:t>
            </a:r>
            <a:r>
              <a:rPr lang="hr-HR" dirty="0"/>
              <a:t>. zlatar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51321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r>
              <a:rPr lang="hr-HR" sz="3000" b="1" dirty="0" smtClean="0">
                <a:latin typeface="Calibri (Tijelo)"/>
              </a:rPr>
              <a:t>Stipendija za izvrsnost</a:t>
            </a:r>
          </a:p>
          <a:p>
            <a:r>
              <a:rPr lang="hr-HR" sz="2600" dirty="0" smtClean="0">
                <a:latin typeface="Calibri (Tijelo)"/>
              </a:rPr>
              <a:t>Kriteriji:</a:t>
            </a:r>
          </a:p>
          <a:p>
            <a:pPr lvl="1"/>
            <a:r>
              <a:rPr lang="vi-VN" sz="2500" dirty="0" smtClean="0">
                <a:latin typeface="Calibri (Tijelo)"/>
              </a:rPr>
              <a:t>uspjeh </a:t>
            </a:r>
            <a:r>
              <a:rPr lang="vi-VN" sz="2500" dirty="0">
                <a:latin typeface="Calibri (Tijelo)"/>
              </a:rPr>
              <a:t>u </a:t>
            </a:r>
            <a:r>
              <a:rPr lang="vi-VN" sz="2500" dirty="0" smtClean="0">
                <a:latin typeface="Calibri (Tijelo)"/>
              </a:rPr>
              <a:t>školovanju</a:t>
            </a:r>
            <a:endParaRPr lang="hr-HR" sz="2500" dirty="0" smtClean="0">
              <a:latin typeface="Calibri (Tijelo)"/>
            </a:endParaRPr>
          </a:p>
          <a:p>
            <a:pPr lvl="1"/>
            <a:r>
              <a:rPr lang="vi-VN" sz="2500" dirty="0" smtClean="0">
                <a:latin typeface="Calibri (Tijelo)"/>
              </a:rPr>
              <a:t>postignuti </a:t>
            </a:r>
            <a:r>
              <a:rPr lang="vi-VN" sz="2500" dirty="0">
                <a:latin typeface="Calibri (Tijelo)"/>
              </a:rPr>
              <a:t>izvannastavni i izvanškolski rezultati tijekom srednjeg obrazovanja (sudjelovanja na državnim i međunarodnim natjecanjima, nagrade na državnim i međunarodnim natjecanjima, druge vrijedne nagrade i priznanja</a:t>
            </a:r>
            <a:r>
              <a:rPr lang="vi-VN" sz="2500" dirty="0" smtClean="0">
                <a:latin typeface="Calibri (Tijelo)"/>
              </a:rPr>
              <a:t>)</a:t>
            </a:r>
            <a:endParaRPr lang="hr-HR" sz="2500" dirty="0" smtClean="0">
              <a:latin typeface="Calibri (Tijelo)"/>
            </a:endParaRPr>
          </a:p>
          <a:p>
            <a:pPr lvl="1"/>
            <a:r>
              <a:rPr lang="vi-VN" sz="2500" dirty="0" smtClean="0">
                <a:latin typeface="Calibri (Tijelo)"/>
              </a:rPr>
              <a:t>Spor</a:t>
            </a:r>
            <a:r>
              <a:rPr lang="hr-HR" sz="2500" dirty="0" err="1" smtClean="0">
                <a:latin typeface="Calibri (Tijelo)"/>
              </a:rPr>
              <a:t>tska</a:t>
            </a:r>
            <a:r>
              <a:rPr lang="hr-HR" sz="2500" dirty="0" smtClean="0">
                <a:latin typeface="Calibri (Tijelo)"/>
              </a:rPr>
              <a:t> natjecanja:</a:t>
            </a:r>
            <a:r>
              <a:rPr lang="vi-VN" sz="2500" dirty="0" smtClean="0">
                <a:latin typeface="Calibri (Tijelo)"/>
              </a:rPr>
              <a:t> </a:t>
            </a:r>
            <a:r>
              <a:rPr lang="vi-VN" sz="2500" dirty="0">
                <a:latin typeface="Calibri (Tijelo)"/>
              </a:rPr>
              <a:t>državna i međunarodna prvenstva, koja su i u kalendaru natjecanja Hrvatskoga olimpijskog </a:t>
            </a:r>
            <a:r>
              <a:rPr lang="vi-VN" sz="2500" dirty="0" smtClean="0">
                <a:latin typeface="Calibri (Tijelo)"/>
              </a:rPr>
              <a:t>odbora</a:t>
            </a:r>
            <a:endParaRPr lang="hr-HR" sz="2500" dirty="0">
              <a:latin typeface="Calibri (Tijelo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705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77500" lnSpcReduction="20000"/>
          </a:bodyPr>
          <a:lstStyle/>
          <a:p>
            <a:r>
              <a:rPr lang="hr-HR" b="1" dirty="0" smtClean="0">
                <a:latin typeface="Calibri (Tijelo)"/>
              </a:rPr>
              <a:t>Stipendija </a:t>
            </a:r>
            <a:r>
              <a:rPr lang="hr-HR" b="1" dirty="0">
                <a:latin typeface="Calibri (Tijelo)"/>
              </a:rPr>
              <a:t>za učenike i studente pripadnike romske nacionalne </a:t>
            </a:r>
            <a:r>
              <a:rPr lang="hr-HR" b="1" dirty="0" smtClean="0">
                <a:latin typeface="Calibri (Tijelo)"/>
              </a:rPr>
              <a:t>manjine</a:t>
            </a:r>
          </a:p>
          <a:p>
            <a:r>
              <a:rPr lang="hr-HR" dirty="0" smtClean="0"/>
              <a:t>Kriteriji:</a:t>
            </a:r>
          </a:p>
          <a:p>
            <a:pPr lvl="1"/>
            <a:r>
              <a:rPr lang="hr-HR" sz="3000" dirty="0" smtClean="0"/>
              <a:t>prijavljeno </a:t>
            </a:r>
            <a:r>
              <a:rPr lang="hr-HR" sz="3000" dirty="0"/>
              <a:t>prebivalište u Gradu Zagrebu neprekidno zadnjih pet </a:t>
            </a:r>
            <a:r>
              <a:rPr lang="hr-HR" sz="3000" dirty="0" smtClean="0"/>
              <a:t>godina</a:t>
            </a:r>
            <a:endParaRPr lang="hr-HR" sz="3000" dirty="0"/>
          </a:p>
          <a:p>
            <a:pPr lvl="1"/>
            <a:r>
              <a:rPr lang="hr-HR" sz="3000" dirty="0" smtClean="0"/>
              <a:t>da </a:t>
            </a:r>
            <a:r>
              <a:rPr lang="hr-HR" sz="3000" dirty="0"/>
              <a:t>nisu stariji od 20 </a:t>
            </a:r>
            <a:r>
              <a:rPr lang="hr-HR" sz="3000" dirty="0" smtClean="0"/>
              <a:t>godina</a:t>
            </a:r>
            <a:endParaRPr lang="hr-HR" sz="3000" dirty="0"/>
          </a:p>
          <a:p>
            <a:pPr lvl="1"/>
            <a:r>
              <a:rPr lang="hr-HR" sz="3000" dirty="0" smtClean="0"/>
              <a:t>da </a:t>
            </a:r>
            <a:r>
              <a:rPr lang="hr-HR" sz="3000" dirty="0"/>
              <a:t>nisu, osim iz opravdanog </a:t>
            </a:r>
            <a:r>
              <a:rPr lang="hr-HR" sz="3000" dirty="0" smtClean="0"/>
              <a:t>razloga, ponavljali </a:t>
            </a:r>
            <a:r>
              <a:rPr lang="hr-HR" sz="3000" dirty="0"/>
              <a:t>razred u srednjoj </a:t>
            </a:r>
            <a:r>
              <a:rPr lang="hr-HR" sz="3000" dirty="0" smtClean="0"/>
              <a:t>školi</a:t>
            </a:r>
            <a:endParaRPr lang="hr-HR" sz="3000" dirty="0"/>
          </a:p>
          <a:p>
            <a:pPr lvl="1"/>
            <a:r>
              <a:rPr lang="hr-HR" sz="3000" dirty="0" smtClean="0"/>
              <a:t>da </a:t>
            </a:r>
            <a:r>
              <a:rPr lang="hr-HR" sz="3000" dirty="0"/>
              <a:t>su redoviti učenici srednje škole u Gradu Zagrebu, odnosno Zrakoplovne tehničke škole Rudolfa </a:t>
            </a:r>
            <a:r>
              <a:rPr lang="hr-HR" sz="3000" dirty="0" err="1"/>
              <a:t>Perešina</a:t>
            </a:r>
            <a:r>
              <a:rPr lang="hr-HR" sz="3000" dirty="0"/>
              <a:t> u Velikoj </a:t>
            </a:r>
            <a:r>
              <a:rPr lang="hr-HR" sz="3000" dirty="0" smtClean="0"/>
              <a:t>Gorici</a:t>
            </a:r>
            <a:endParaRPr lang="hr-HR" sz="3000" dirty="0"/>
          </a:p>
          <a:p>
            <a:pPr lvl="1"/>
            <a:r>
              <a:rPr lang="hr-HR" sz="3000" dirty="0"/>
              <a:t>z</a:t>
            </a:r>
            <a:r>
              <a:rPr lang="hr-HR" sz="3000" dirty="0" smtClean="0"/>
              <a:t>avršen 8</a:t>
            </a:r>
            <a:r>
              <a:rPr lang="hr-HR" sz="3000" dirty="0"/>
              <a:t>. razred s prosjekom ocjena od najmanje 3,0 ako Stipendiju traže za 1. razred srednje </a:t>
            </a:r>
            <a:r>
              <a:rPr lang="hr-HR" sz="3000" dirty="0" smtClean="0"/>
              <a:t>škole;</a:t>
            </a:r>
            <a:endParaRPr lang="hr-HR" sz="3000" dirty="0"/>
          </a:p>
          <a:p>
            <a:pPr lvl="1"/>
            <a:r>
              <a:rPr lang="hr-HR" sz="3000" dirty="0"/>
              <a:t>z</a:t>
            </a:r>
            <a:r>
              <a:rPr lang="hr-HR" sz="3000" dirty="0" smtClean="0"/>
              <a:t>avršen </a:t>
            </a:r>
            <a:r>
              <a:rPr lang="hr-HR" sz="3000" dirty="0"/>
              <a:t>prethodni razred srednje škole s prosjekom ocjena od najmanje </a:t>
            </a:r>
            <a:r>
              <a:rPr lang="hr-HR" sz="3000" dirty="0" smtClean="0"/>
              <a:t>3,0</a:t>
            </a:r>
          </a:p>
          <a:p>
            <a:pPr lvl="1"/>
            <a:r>
              <a:rPr lang="hr-HR" sz="3000" dirty="0" smtClean="0"/>
              <a:t>da </a:t>
            </a:r>
            <a:r>
              <a:rPr lang="hr-HR" sz="3000" dirty="0"/>
              <a:t>nisu učenici privatnih srednjih </a:t>
            </a:r>
            <a:r>
              <a:rPr lang="hr-HR" sz="3000" dirty="0" smtClean="0"/>
              <a:t>škola</a:t>
            </a:r>
            <a:endParaRPr lang="hr-HR" sz="30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0176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20000"/>
          </a:bodyPr>
          <a:lstStyle/>
          <a:p>
            <a:r>
              <a:rPr lang="hr-HR" b="1" dirty="0" smtClean="0"/>
              <a:t>Stipendija za branitelje </a:t>
            </a:r>
            <a:r>
              <a:rPr lang="hr-HR" b="1" dirty="0"/>
              <a:t>i </a:t>
            </a:r>
            <a:r>
              <a:rPr lang="hr-HR" b="1" dirty="0" smtClean="0"/>
              <a:t>djecu branitelja</a:t>
            </a:r>
            <a:r>
              <a:rPr lang="hr-HR" dirty="0" smtClean="0"/>
              <a:t>:</a:t>
            </a:r>
          </a:p>
          <a:p>
            <a:pPr lvl="1"/>
            <a:r>
              <a:rPr lang="hr-HR" dirty="0"/>
              <a:t>d</a:t>
            </a:r>
            <a:r>
              <a:rPr lang="hr-HR" dirty="0" smtClean="0"/>
              <a:t>ijete smrtno </a:t>
            </a:r>
            <a:r>
              <a:rPr lang="hr-HR" dirty="0"/>
              <a:t>stradalog, zatočenog ili nestalog hrvatskog branitelja</a:t>
            </a:r>
          </a:p>
          <a:p>
            <a:pPr lvl="1"/>
            <a:r>
              <a:rPr lang="hr-HR" dirty="0"/>
              <a:t>dijete hrvatskog ratnog vojnog invalida (HRVI)</a:t>
            </a:r>
          </a:p>
          <a:p>
            <a:pPr lvl="1"/>
            <a:r>
              <a:rPr lang="hr-HR" dirty="0"/>
              <a:t>dijete dragovoljca</a:t>
            </a:r>
          </a:p>
          <a:p>
            <a:pPr lvl="1"/>
            <a:r>
              <a:rPr lang="hr-HR" dirty="0"/>
              <a:t>HRVI ili hrvatski </a:t>
            </a:r>
            <a:r>
              <a:rPr lang="hr-HR" dirty="0" smtClean="0"/>
              <a:t>branitelj</a:t>
            </a:r>
            <a:endParaRPr lang="hr-HR" dirty="0"/>
          </a:p>
          <a:p>
            <a:r>
              <a:rPr lang="hr-HR" dirty="0" smtClean="0"/>
              <a:t>Kriteriji:</a:t>
            </a:r>
          </a:p>
          <a:p>
            <a:pPr lvl="1"/>
            <a:r>
              <a:rPr lang="hr-HR" dirty="0"/>
              <a:t>r</a:t>
            </a:r>
            <a:r>
              <a:rPr lang="hr-HR" dirty="0" smtClean="0"/>
              <a:t>edovan ste učenik</a:t>
            </a:r>
            <a:endParaRPr lang="hr-HR" dirty="0"/>
          </a:p>
          <a:p>
            <a:pPr lvl="1"/>
            <a:r>
              <a:rPr lang="hr-HR" dirty="0"/>
              <a:t>svladavate upisani </a:t>
            </a:r>
            <a:r>
              <a:rPr lang="hr-HR" dirty="0" smtClean="0"/>
              <a:t>program bez </a:t>
            </a:r>
            <a:r>
              <a:rPr lang="hr-HR" dirty="0"/>
              <a:t>ponavljanja </a:t>
            </a:r>
            <a:r>
              <a:rPr lang="hr-HR" dirty="0" smtClean="0"/>
              <a:t>godine</a:t>
            </a:r>
          </a:p>
          <a:p>
            <a:pPr lvl="1"/>
            <a:r>
              <a:rPr lang="hr-HR" dirty="0" smtClean="0"/>
              <a:t>prosjek </a:t>
            </a:r>
            <a:r>
              <a:rPr lang="hr-HR" dirty="0"/>
              <a:t>ocjena u prethodnom razredu srednje škole, odnosno osmom razredu osnovne škole najmanje </a:t>
            </a:r>
            <a:r>
              <a:rPr lang="hr-HR" dirty="0" smtClean="0"/>
              <a:t>3,75</a:t>
            </a:r>
            <a:endParaRPr lang="hr-HR" dirty="0"/>
          </a:p>
          <a:p>
            <a:pPr lvl="1"/>
            <a:r>
              <a:rPr lang="hr-HR" dirty="0" smtClean="0"/>
              <a:t>prihodi </a:t>
            </a:r>
            <a:r>
              <a:rPr lang="hr-HR" dirty="0"/>
              <a:t>po članu kućanstva manji su od 1995,60 kuna, odnosno dvostrukog iznosa </a:t>
            </a:r>
            <a:r>
              <a:rPr lang="hr-HR" dirty="0" smtClean="0"/>
              <a:t>cenzusa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537716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Potraži informacije!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altLang="sr-Latn-RS" dirty="0" smtClean="0">
                <a:hlinkClick r:id="rId2"/>
              </a:rPr>
              <a:t>www.upisi.hr</a:t>
            </a:r>
            <a:r>
              <a:rPr lang="hr-HR" altLang="sr-Latn-RS" dirty="0" smtClean="0"/>
              <a:t> </a:t>
            </a:r>
          </a:p>
          <a:p>
            <a:r>
              <a:rPr lang="hr-HR" dirty="0"/>
              <a:t>e</a:t>
            </a:r>
            <a:r>
              <a:rPr lang="hr-HR" dirty="0" smtClean="0"/>
              <a:t>-pošta</a:t>
            </a:r>
            <a:r>
              <a:rPr lang="hr-HR" dirty="0"/>
              <a:t>: </a:t>
            </a:r>
            <a:r>
              <a:rPr lang="hr-HR" u="sng" dirty="0" err="1" smtClean="0">
                <a:hlinkClick r:id="rId3"/>
              </a:rPr>
              <a:t>helpdesk</a:t>
            </a:r>
            <a:r>
              <a:rPr lang="hr-HR" u="sng" dirty="0" smtClean="0">
                <a:hlinkClick r:id="rId3"/>
              </a:rPr>
              <a:t>@</a:t>
            </a:r>
            <a:r>
              <a:rPr lang="hr-HR" u="sng" dirty="0" err="1" smtClean="0">
                <a:hlinkClick r:id="rId3"/>
              </a:rPr>
              <a:t>skole.hr</a:t>
            </a:r>
            <a:endParaRPr lang="hr-HR" altLang="sr-Latn-RS" dirty="0"/>
          </a:p>
          <a:p>
            <a:r>
              <a:rPr lang="hr-HR" altLang="sr-Latn-RS" dirty="0" smtClean="0"/>
              <a:t>t</a:t>
            </a:r>
            <a:r>
              <a:rPr lang="hr-HR" altLang="sr-Latn-RS" smtClean="0"/>
              <a:t>elefon</a:t>
            </a:r>
            <a:r>
              <a:rPr lang="hr-HR" altLang="sr-Latn-RS" dirty="0"/>
              <a:t>: 01 6661 500 </a:t>
            </a:r>
            <a:endParaRPr lang="hr-HR" altLang="sr-Latn-RS" dirty="0" smtClean="0"/>
          </a:p>
          <a:p>
            <a:endParaRPr lang="hr-HR" altLang="sr-Latn-RS" dirty="0" smtClean="0"/>
          </a:p>
          <a:p>
            <a:r>
              <a:rPr lang="hr-HR" altLang="sr-Latn-RS" dirty="0">
                <a:hlinkClick r:id="rId4"/>
              </a:rPr>
              <a:t>http://</a:t>
            </a:r>
            <a:r>
              <a:rPr lang="hr-HR" altLang="sr-Latn-RS" dirty="0" smtClean="0">
                <a:hlinkClick r:id="rId4"/>
              </a:rPr>
              <a:t>public.mzos.hr/</a:t>
            </a:r>
            <a:r>
              <a:rPr lang="hr-HR" altLang="sr-Latn-RS" dirty="0" smtClean="0"/>
              <a:t> </a:t>
            </a:r>
            <a:endParaRPr lang="hr-HR" altLang="sr-Latn-RS" dirty="0"/>
          </a:p>
          <a:p>
            <a:r>
              <a:rPr lang="hr-HR" altLang="sr-Latn-RS" dirty="0" smtClean="0">
                <a:hlinkClick r:id="rId5"/>
              </a:rPr>
              <a:t>http</a:t>
            </a:r>
            <a:r>
              <a:rPr lang="hr-HR" altLang="sr-Latn-RS" dirty="0">
                <a:hlinkClick r:id="rId5"/>
              </a:rPr>
              <a:t>://</a:t>
            </a:r>
            <a:r>
              <a:rPr lang="hr-HR" altLang="sr-Latn-RS" dirty="0" smtClean="0">
                <a:hlinkClick r:id="rId5"/>
              </a:rPr>
              <a:t>www.zagreb.hr/</a:t>
            </a:r>
            <a:r>
              <a:rPr lang="hr-HR" altLang="sr-Latn-RS" dirty="0" smtClean="0"/>
              <a:t> - odgoj, obrazovanje i sport</a:t>
            </a:r>
            <a:endParaRPr lang="hr-HR" altLang="sr-Latn-RS" dirty="0"/>
          </a:p>
          <a:p>
            <a:r>
              <a:rPr lang="hr-HR" altLang="sr-Latn-RS" dirty="0">
                <a:hlinkClick r:id="rId6"/>
              </a:rPr>
              <a:t>https://ucenici.com</a:t>
            </a:r>
            <a:r>
              <a:rPr lang="hr-HR" altLang="sr-Latn-RS" dirty="0" smtClean="0">
                <a:hlinkClick r:id="rId6"/>
              </a:rPr>
              <a:t>/</a:t>
            </a:r>
            <a:endParaRPr lang="hr-HR" altLang="sr-Latn-RS" dirty="0" smtClean="0"/>
          </a:p>
          <a:p>
            <a:r>
              <a:rPr lang="hr-HR" altLang="sr-Latn-RS" dirty="0" smtClean="0"/>
              <a:t>Web stranica svake pojedine škole</a:t>
            </a:r>
            <a:endParaRPr lang="hr-HR" altLang="sr-Latn-R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552178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59832" y="1844824"/>
            <a:ext cx="5554960" cy="1143000"/>
          </a:xfrm>
        </p:spPr>
        <p:txBody>
          <a:bodyPr>
            <a:normAutofit/>
          </a:bodyPr>
          <a:lstStyle/>
          <a:p>
            <a:r>
              <a:rPr lang="hr-HR" sz="5400" b="1" dirty="0" smtClean="0"/>
              <a:t>Hvala na pažnji!</a:t>
            </a:r>
            <a:endParaRPr lang="hr-HR" sz="5400" b="1" dirty="0"/>
          </a:p>
        </p:txBody>
      </p:sp>
    </p:spTree>
    <p:extLst>
      <p:ext uri="{BB962C8B-B14F-4D97-AF65-F5344CB8AC3E}">
        <p14:creationId xmlns:p14="http://schemas.microsoft.com/office/powerpoint/2010/main" xmlns="" val="255390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utnik 3"/>
          <p:cNvSpPr/>
          <p:nvPr/>
        </p:nvSpPr>
        <p:spPr>
          <a:xfrm>
            <a:off x="3563888" y="332656"/>
            <a:ext cx="2160240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SREDNJE ŠKOLE</a:t>
            </a:r>
            <a:endParaRPr lang="hr-HR" dirty="0"/>
          </a:p>
        </p:txBody>
      </p:sp>
      <p:sp>
        <p:nvSpPr>
          <p:cNvPr id="5" name="Zaobljeni pravokutnik 4"/>
          <p:cNvSpPr/>
          <p:nvPr/>
        </p:nvSpPr>
        <p:spPr>
          <a:xfrm>
            <a:off x="755576" y="1340768"/>
            <a:ext cx="1944216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GIMNAZIJE</a:t>
            </a:r>
            <a:endParaRPr lang="hr-HR" dirty="0"/>
          </a:p>
        </p:txBody>
      </p:sp>
      <p:sp>
        <p:nvSpPr>
          <p:cNvPr id="6" name="Zaobljeni pravokutnik 5"/>
          <p:cNvSpPr/>
          <p:nvPr/>
        </p:nvSpPr>
        <p:spPr>
          <a:xfrm>
            <a:off x="3563888" y="1340768"/>
            <a:ext cx="2160240" cy="43204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STRUKOVNE ŠKOLE</a:t>
            </a:r>
            <a:endParaRPr lang="hr-HR" dirty="0"/>
          </a:p>
        </p:txBody>
      </p:sp>
      <p:sp>
        <p:nvSpPr>
          <p:cNvPr id="7" name="Zaobljeni pravokutnik 6"/>
          <p:cNvSpPr/>
          <p:nvPr/>
        </p:nvSpPr>
        <p:spPr>
          <a:xfrm>
            <a:off x="6372200" y="1340768"/>
            <a:ext cx="2160240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UMJETNIČKE ŠKOLE</a:t>
            </a:r>
            <a:endParaRPr lang="hr-HR" dirty="0"/>
          </a:p>
        </p:txBody>
      </p:sp>
      <p:sp>
        <p:nvSpPr>
          <p:cNvPr id="8" name="Zaobljeni pravokutnik 7"/>
          <p:cNvSpPr/>
          <p:nvPr/>
        </p:nvSpPr>
        <p:spPr>
          <a:xfrm>
            <a:off x="323528" y="2276872"/>
            <a:ext cx="1404156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OPĆA</a:t>
            </a:r>
            <a:endParaRPr lang="hr-HR" dirty="0"/>
          </a:p>
        </p:txBody>
      </p:sp>
      <p:sp>
        <p:nvSpPr>
          <p:cNvPr id="10" name="Zaobljeni pravokutnik 9"/>
          <p:cNvSpPr/>
          <p:nvPr/>
        </p:nvSpPr>
        <p:spPr>
          <a:xfrm>
            <a:off x="323528" y="2852936"/>
            <a:ext cx="1404156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JEZIČNA</a:t>
            </a:r>
            <a:endParaRPr lang="hr-HR" dirty="0"/>
          </a:p>
        </p:txBody>
      </p:sp>
      <p:sp>
        <p:nvSpPr>
          <p:cNvPr id="11" name="Zaobljeni pravokutnik 10"/>
          <p:cNvSpPr/>
          <p:nvPr/>
        </p:nvSpPr>
        <p:spPr>
          <a:xfrm>
            <a:off x="179512" y="3457307"/>
            <a:ext cx="1548172" cy="47574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400" dirty="0" smtClean="0"/>
              <a:t>PRIRODOSLOVNO-MATEMATIČKA</a:t>
            </a:r>
            <a:endParaRPr lang="hr-HR" sz="1400" dirty="0"/>
          </a:p>
        </p:txBody>
      </p:sp>
      <p:sp>
        <p:nvSpPr>
          <p:cNvPr id="12" name="Zaobljeni pravokutnik 11"/>
          <p:cNvSpPr/>
          <p:nvPr/>
        </p:nvSpPr>
        <p:spPr>
          <a:xfrm>
            <a:off x="323528" y="4149080"/>
            <a:ext cx="1404156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KLASIČNA</a:t>
            </a:r>
            <a:endParaRPr lang="hr-HR" dirty="0"/>
          </a:p>
        </p:txBody>
      </p:sp>
      <p:sp>
        <p:nvSpPr>
          <p:cNvPr id="13" name="Zaobljeni pravokutnik 12"/>
          <p:cNvSpPr/>
          <p:nvPr/>
        </p:nvSpPr>
        <p:spPr>
          <a:xfrm>
            <a:off x="179512" y="4725144"/>
            <a:ext cx="1548172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400" dirty="0" smtClean="0"/>
              <a:t>PRIRODOSLOVNA</a:t>
            </a:r>
            <a:endParaRPr lang="hr-HR" sz="1400" dirty="0"/>
          </a:p>
        </p:txBody>
      </p:sp>
      <p:sp>
        <p:nvSpPr>
          <p:cNvPr id="14" name="Zaobljeni pravokutnik 13"/>
          <p:cNvSpPr/>
          <p:nvPr/>
        </p:nvSpPr>
        <p:spPr>
          <a:xfrm>
            <a:off x="2411760" y="2276872"/>
            <a:ext cx="2088232" cy="43204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ČETVEROGODIŠNJE</a:t>
            </a:r>
            <a:endParaRPr lang="hr-HR" dirty="0"/>
          </a:p>
        </p:txBody>
      </p:sp>
      <p:sp>
        <p:nvSpPr>
          <p:cNvPr id="15" name="Zaobljeni pravokutnik 14"/>
          <p:cNvSpPr/>
          <p:nvPr/>
        </p:nvSpPr>
        <p:spPr>
          <a:xfrm>
            <a:off x="4788024" y="2276872"/>
            <a:ext cx="2016224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TROGODIŠNJE</a:t>
            </a:r>
            <a:endParaRPr lang="hr-HR" dirty="0"/>
          </a:p>
        </p:txBody>
      </p:sp>
      <p:sp>
        <p:nvSpPr>
          <p:cNvPr id="16" name="Zaobljeni pravokutnik 15"/>
          <p:cNvSpPr/>
          <p:nvPr/>
        </p:nvSpPr>
        <p:spPr>
          <a:xfrm>
            <a:off x="2267744" y="3068960"/>
            <a:ext cx="1736117" cy="43204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TEHNIČKE</a:t>
            </a:r>
            <a:endParaRPr lang="hr-HR" dirty="0"/>
          </a:p>
        </p:txBody>
      </p:sp>
      <p:sp>
        <p:nvSpPr>
          <p:cNvPr id="17" name="Zaobljeni pravokutnik 16"/>
          <p:cNvSpPr/>
          <p:nvPr/>
        </p:nvSpPr>
        <p:spPr>
          <a:xfrm>
            <a:off x="2267744" y="3717032"/>
            <a:ext cx="1736117" cy="43204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ZDRAVSTVENE</a:t>
            </a:r>
            <a:endParaRPr lang="hr-HR" dirty="0"/>
          </a:p>
        </p:txBody>
      </p:sp>
      <p:sp>
        <p:nvSpPr>
          <p:cNvPr id="18" name="Zaobljeni pravokutnik 17"/>
          <p:cNvSpPr/>
          <p:nvPr/>
        </p:nvSpPr>
        <p:spPr>
          <a:xfrm>
            <a:off x="2267744" y="4365104"/>
            <a:ext cx="1736117" cy="43204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GOSPODARSKE</a:t>
            </a:r>
            <a:endParaRPr lang="hr-HR" dirty="0"/>
          </a:p>
        </p:txBody>
      </p:sp>
      <p:sp>
        <p:nvSpPr>
          <p:cNvPr id="19" name="Zaobljeni pravokutnik 18"/>
          <p:cNvSpPr/>
          <p:nvPr/>
        </p:nvSpPr>
        <p:spPr>
          <a:xfrm>
            <a:off x="2267744" y="5013176"/>
            <a:ext cx="1736117" cy="43204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dirty="0" smtClean="0"/>
              <a:t>POLJOPRIVREDNE</a:t>
            </a:r>
            <a:endParaRPr lang="hr-HR" sz="1600" dirty="0"/>
          </a:p>
        </p:txBody>
      </p:sp>
      <p:sp>
        <p:nvSpPr>
          <p:cNvPr id="20" name="Zaobljeni pravokutnik 19"/>
          <p:cNvSpPr/>
          <p:nvPr/>
        </p:nvSpPr>
        <p:spPr>
          <a:xfrm>
            <a:off x="2267744" y="5661248"/>
            <a:ext cx="1764196" cy="43204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OSTALE</a:t>
            </a:r>
            <a:endParaRPr lang="hr-HR" dirty="0"/>
          </a:p>
        </p:txBody>
      </p:sp>
      <p:sp>
        <p:nvSpPr>
          <p:cNvPr id="21" name="Zaobljeni pravokutnik 20"/>
          <p:cNvSpPr/>
          <p:nvPr/>
        </p:nvSpPr>
        <p:spPr>
          <a:xfrm>
            <a:off x="5256076" y="3068960"/>
            <a:ext cx="1548172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INDUSTRIJSKE</a:t>
            </a:r>
            <a:endParaRPr lang="hr-HR" dirty="0"/>
          </a:p>
        </p:txBody>
      </p:sp>
      <p:sp>
        <p:nvSpPr>
          <p:cNvPr id="22" name="Zaobljeni pravokutnik 21"/>
          <p:cNvSpPr/>
          <p:nvPr/>
        </p:nvSpPr>
        <p:spPr>
          <a:xfrm>
            <a:off x="5256076" y="3717032"/>
            <a:ext cx="1548172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OBRTNIČKE</a:t>
            </a:r>
            <a:endParaRPr lang="hr-HR" dirty="0"/>
          </a:p>
        </p:txBody>
      </p:sp>
      <p:sp>
        <p:nvSpPr>
          <p:cNvPr id="23" name="Zaobljeni pravokutnik 22"/>
          <p:cNvSpPr/>
          <p:nvPr/>
        </p:nvSpPr>
        <p:spPr>
          <a:xfrm>
            <a:off x="5256076" y="4293096"/>
            <a:ext cx="1548172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OSTALE</a:t>
            </a:r>
            <a:endParaRPr lang="hr-HR" dirty="0"/>
          </a:p>
        </p:txBody>
      </p:sp>
      <p:sp>
        <p:nvSpPr>
          <p:cNvPr id="24" name="Zaobljeni pravokutnik 23"/>
          <p:cNvSpPr/>
          <p:nvPr/>
        </p:nvSpPr>
        <p:spPr>
          <a:xfrm>
            <a:off x="7402016" y="2208521"/>
            <a:ext cx="1490464" cy="10044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LIKOVNA UMJETNOST I DIZAJN</a:t>
            </a:r>
            <a:endParaRPr lang="hr-HR" dirty="0"/>
          </a:p>
        </p:txBody>
      </p:sp>
      <p:sp>
        <p:nvSpPr>
          <p:cNvPr id="25" name="Zaobljeni pravokutnik 24"/>
          <p:cNvSpPr/>
          <p:nvPr/>
        </p:nvSpPr>
        <p:spPr>
          <a:xfrm>
            <a:off x="7402016" y="3347183"/>
            <a:ext cx="1490464" cy="58587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GLAZBENA UMJETNOST</a:t>
            </a:r>
            <a:endParaRPr lang="hr-HR" dirty="0"/>
          </a:p>
        </p:txBody>
      </p:sp>
      <p:sp>
        <p:nvSpPr>
          <p:cNvPr id="26" name="Zaobljeni pravokutnik 25"/>
          <p:cNvSpPr/>
          <p:nvPr/>
        </p:nvSpPr>
        <p:spPr>
          <a:xfrm>
            <a:off x="7402016" y="4141682"/>
            <a:ext cx="1490464" cy="5834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PLESNA UMJETNOST</a:t>
            </a:r>
            <a:endParaRPr lang="hr-HR" dirty="0"/>
          </a:p>
        </p:txBody>
      </p:sp>
      <p:cxnSp>
        <p:nvCxnSpPr>
          <p:cNvPr id="28" name="Ravni poveznik sa strelicom 27"/>
          <p:cNvCxnSpPr/>
          <p:nvPr/>
        </p:nvCxnSpPr>
        <p:spPr>
          <a:xfrm>
            <a:off x="4644008" y="76470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Ravni poveznik sa strelicom 47"/>
          <p:cNvCxnSpPr/>
          <p:nvPr/>
        </p:nvCxnSpPr>
        <p:spPr>
          <a:xfrm>
            <a:off x="1727684" y="98072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Ravni poveznik sa strelicom 51"/>
          <p:cNvCxnSpPr/>
          <p:nvPr/>
        </p:nvCxnSpPr>
        <p:spPr>
          <a:xfrm>
            <a:off x="7487103" y="98072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Ravni poveznik 53"/>
          <p:cNvCxnSpPr/>
          <p:nvPr/>
        </p:nvCxnSpPr>
        <p:spPr>
          <a:xfrm>
            <a:off x="1727684" y="980728"/>
            <a:ext cx="57246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Ravni poveznik 58"/>
          <p:cNvCxnSpPr/>
          <p:nvPr/>
        </p:nvCxnSpPr>
        <p:spPr>
          <a:xfrm>
            <a:off x="2123728" y="1772816"/>
            <a:ext cx="0" cy="3168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vni poveznik sa strelicom 60"/>
          <p:cNvCxnSpPr/>
          <p:nvPr/>
        </p:nvCxnSpPr>
        <p:spPr>
          <a:xfrm flipH="1">
            <a:off x="1835696" y="2492896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avni poveznik sa strelicom 62"/>
          <p:cNvCxnSpPr/>
          <p:nvPr/>
        </p:nvCxnSpPr>
        <p:spPr>
          <a:xfrm flipH="1">
            <a:off x="1835696" y="3068960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avni poveznik sa strelicom 64"/>
          <p:cNvCxnSpPr/>
          <p:nvPr/>
        </p:nvCxnSpPr>
        <p:spPr>
          <a:xfrm flipH="1">
            <a:off x="1835696" y="37170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vni poveznik sa strelicom 67"/>
          <p:cNvCxnSpPr/>
          <p:nvPr/>
        </p:nvCxnSpPr>
        <p:spPr>
          <a:xfrm flipH="1">
            <a:off x="1835696" y="4293096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avni poveznik sa strelicom 69"/>
          <p:cNvCxnSpPr/>
          <p:nvPr/>
        </p:nvCxnSpPr>
        <p:spPr>
          <a:xfrm flipH="1">
            <a:off x="1835696" y="4941168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avni poveznik 70"/>
          <p:cNvCxnSpPr/>
          <p:nvPr/>
        </p:nvCxnSpPr>
        <p:spPr>
          <a:xfrm>
            <a:off x="4355976" y="2708920"/>
            <a:ext cx="0" cy="3168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avni poveznik 71"/>
          <p:cNvCxnSpPr/>
          <p:nvPr/>
        </p:nvCxnSpPr>
        <p:spPr>
          <a:xfrm>
            <a:off x="4932040" y="2702559"/>
            <a:ext cx="0" cy="18065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avni poveznik 72"/>
          <p:cNvCxnSpPr/>
          <p:nvPr/>
        </p:nvCxnSpPr>
        <p:spPr>
          <a:xfrm>
            <a:off x="6996964" y="1784072"/>
            <a:ext cx="0" cy="2653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avni poveznik sa strelicom 75"/>
          <p:cNvCxnSpPr/>
          <p:nvPr/>
        </p:nvCxnSpPr>
        <p:spPr>
          <a:xfrm flipH="1" flipV="1">
            <a:off x="4179918" y="3284983"/>
            <a:ext cx="176059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avni poveznik sa strelicom 78"/>
          <p:cNvCxnSpPr/>
          <p:nvPr/>
        </p:nvCxnSpPr>
        <p:spPr>
          <a:xfrm flipH="1" flipV="1">
            <a:off x="4179917" y="3933055"/>
            <a:ext cx="176059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avni poveznik sa strelicom 79"/>
          <p:cNvCxnSpPr/>
          <p:nvPr/>
        </p:nvCxnSpPr>
        <p:spPr>
          <a:xfrm flipH="1" flipV="1">
            <a:off x="4195267" y="4581127"/>
            <a:ext cx="176059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avni poveznik sa strelicom 80"/>
          <p:cNvCxnSpPr/>
          <p:nvPr/>
        </p:nvCxnSpPr>
        <p:spPr>
          <a:xfrm flipH="1" flipV="1">
            <a:off x="4171608" y="5229199"/>
            <a:ext cx="176059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avni poveznik sa strelicom 81"/>
          <p:cNvCxnSpPr/>
          <p:nvPr/>
        </p:nvCxnSpPr>
        <p:spPr>
          <a:xfrm flipH="1" flipV="1">
            <a:off x="4168304" y="5877271"/>
            <a:ext cx="176059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avni poveznik sa strelicom 83"/>
          <p:cNvCxnSpPr/>
          <p:nvPr/>
        </p:nvCxnSpPr>
        <p:spPr>
          <a:xfrm>
            <a:off x="4932040" y="3284984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avni poveznik sa strelicom 84"/>
          <p:cNvCxnSpPr/>
          <p:nvPr/>
        </p:nvCxnSpPr>
        <p:spPr>
          <a:xfrm>
            <a:off x="4932040" y="3933056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avni poveznik sa strelicom 85"/>
          <p:cNvCxnSpPr/>
          <p:nvPr/>
        </p:nvCxnSpPr>
        <p:spPr>
          <a:xfrm>
            <a:off x="4932040" y="4509120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avni poveznik sa strelicom 87"/>
          <p:cNvCxnSpPr/>
          <p:nvPr/>
        </p:nvCxnSpPr>
        <p:spPr>
          <a:xfrm>
            <a:off x="6988554" y="2708920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avni poveznik sa strelicom 88"/>
          <p:cNvCxnSpPr/>
          <p:nvPr/>
        </p:nvCxnSpPr>
        <p:spPr>
          <a:xfrm>
            <a:off x="6988554" y="3645024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avni poveznik sa strelicom 89"/>
          <p:cNvCxnSpPr/>
          <p:nvPr/>
        </p:nvCxnSpPr>
        <p:spPr>
          <a:xfrm>
            <a:off x="6988554" y="4437112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avni poveznik sa strelicom 92"/>
          <p:cNvCxnSpPr/>
          <p:nvPr/>
        </p:nvCxnSpPr>
        <p:spPr>
          <a:xfrm>
            <a:off x="5796136" y="1992304"/>
            <a:ext cx="0" cy="2125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avni poveznik sa strelicom 93"/>
          <p:cNvCxnSpPr/>
          <p:nvPr/>
        </p:nvCxnSpPr>
        <p:spPr>
          <a:xfrm>
            <a:off x="3455876" y="1992304"/>
            <a:ext cx="0" cy="2125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avni poveznik 95"/>
          <p:cNvCxnSpPr/>
          <p:nvPr/>
        </p:nvCxnSpPr>
        <p:spPr>
          <a:xfrm>
            <a:off x="3455876" y="1988840"/>
            <a:ext cx="23402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Ravni poveznik 97"/>
          <p:cNvCxnSpPr/>
          <p:nvPr/>
        </p:nvCxnSpPr>
        <p:spPr>
          <a:xfrm flipV="1">
            <a:off x="4644008" y="1776303"/>
            <a:ext cx="0" cy="212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61662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Elementi i kriteriji vrednovanja za upis u srednju školu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r>
              <a:rPr lang="hr-HR" dirty="0" smtClean="0"/>
              <a:t>U srednju školu upisuju se kandidati koji su završili osnovno obrazovanje</a:t>
            </a:r>
          </a:p>
          <a:p>
            <a:r>
              <a:rPr lang="hr-HR" dirty="0" smtClean="0"/>
              <a:t>Za upis u 1. razred srednje škole kandidatima se vrednuju i boduju:</a:t>
            </a:r>
          </a:p>
          <a:p>
            <a:pPr lvl="1"/>
            <a:r>
              <a:rPr lang="hr-HR" dirty="0"/>
              <a:t>z</a:t>
            </a:r>
            <a:r>
              <a:rPr lang="hr-HR" dirty="0" smtClean="0"/>
              <a:t>ajednički element</a:t>
            </a:r>
          </a:p>
          <a:p>
            <a:pPr lvl="1"/>
            <a:r>
              <a:rPr lang="hr-HR" dirty="0"/>
              <a:t>p</a:t>
            </a:r>
            <a:r>
              <a:rPr lang="hr-HR" dirty="0" smtClean="0"/>
              <a:t>oseban element</a:t>
            </a:r>
          </a:p>
          <a:p>
            <a:pPr lvl="1"/>
            <a:r>
              <a:rPr lang="hr-HR" dirty="0"/>
              <a:t>d</a:t>
            </a:r>
            <a:r>
              <a:rPr lang="hr-HR" dirty="0" smtClean="0"/>
              <a:t>odatni element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0408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Zajednički element</a:t>
            </a:r>
            <a:endParaRPr lang="hr-HR" dirty="0"/>
          </a:p>
        </p:txBody>
      </p:sp>
      <p:sp>
        <p:nvSpPr>
          <p:cNvPr id="4" name="Zaobljeni pravokutnik 3"/>
          <p:cNvSpPr/>
          <p:nvPr/>
        </p:nvSpPr>
        <p:spPr>
          <a:xfrm>
            <a:off x="395536" y="1484784"/>
            <a:ext cx="3168352" cy="48965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Četverogodišnji gimnazijski i strukovni programi:</a:t>
            </a:r>
          </a:p>
          <a:p>
            <a:pPr algn="ctr"/>
            <a:endParaRPr lang="hr-HR" sz="1200" b="1" dirty="0" smtClean="0"/>
          </a:p>
          <a:p>
            <a:pPr algn="ctr"/>
            <a:r>
              <a:rPr lang="hr-HR" dirty="0" smtClean="0"/>
              <a:t>Prosjek svih zaključnih ocjena (5.-8. razred) zaokružen na dvije decimale</a:t>
            </a:r>
          </a:p>
          <a:p>
            <a:pPr algn="ctr"/>
            <a:r>
              <a:rPr lang="hr-HR" dirty="0" smtClean="0"/>
              <a:t>+</a:t>
            </a:r>
          </a:p>
          <a:p>
            <a:pPr algn="ctr"/>
            <a:r>
              <a:rPr lang="hr-HR" dirty="0" smtClean="0"/>
              <a:t>Zaključne ocjene iz nastavnih predmeta Hrvatski jezik, Matematika i prvi strani jezik (7. i 8. razred)</a:t>
            </a:r>
          </a:p>
          <a:p>
            <a:pPr algn="ctr"/>
            <a:r>
              <a:rPr lang="hr-HR" dirty="0" smtClean="0"/>
              <a:t>+</a:t>
            </a:r>
          </a:p>
          <a:p>
            <a:pPr algn="ctr"/>
            <a:r>
              <a:rPr lang="hr-HR" dirty="0" smtClean="0"/>
              <a:t>Zaključne ocjene triju nastavnih predmeta važnih za školu koja se upisuje</a:t>
            </a:r>
          </a:p>
          <a:p>
            <a:pPr algn="ctr"/>
            <a:r>
              <a:rPr lang="hr-HR" dirty="0" smtClean="0"/>
              <a:t>=</a:t>
            </a:r>
          </a:p>
          <a:p>
            <a:pPr algn="ctr"/>
            <a:r>
              <a:rPr lang="hr-HR" dirty="0"/>
              <a:t>m</a:t>
            </a:r>
            <a:r>
              <a:rPr lang="hr-HR" dirty="0" smtClean="0"/>
              <a:t>aksimalno </a:t>
            </a:r>
            <a:r>
              <a:rPr lang="hr-HR" b="1" dirty="0" smtClean="0"/>
              <a:t>80</a:t>
            </a:r>
            <a:r>
              <a:rPr lang="hr-HR" dirty="0" smtClean="0"/>
              <a:t> bodova</a:t>
            </a:r>
            <a:endParaRPr lang="hr-HR" dirty="0"/>
          </a:p>
        </p:txBody>
      </p:sp>
      <p:sp>
        <p:nvSpPr>
          <p:cNvPr id="6" name="Zaobljeni pravokutnik 5"/>
          <p:cNvSpPr/>
          <p:nvPr/>
        </p:nvSpPr>
        <p:spPr>
          <a:xfrm>
            <a:off x="3779912" y="1484784"/>
            <a:ext cx="2520280" cy="48965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Trogodišnji strukovni i obrtnički programi:</a:t>
            </a:r>
          </a:p>
          <a:p>
            <a:pPr algn="ctr"/>
            <a:endParaRPr lang="hr-HR" b="1" dirty="0" smtClean="0"/>
          </a:p>
          <a:p>
            <a:pPr algn="ctr"/>
            <a:r>
              <a:rPr lang="hr-HR" dirty="0" smtClean="0"/>
              <a:t>Prosjek svih zaključnih ocjena (5.-8. razred) zaokružen na dvije decimale</a:t>
            </a:r>
          </a:p>
          <a:p>
            <a:pPr algn="ctr"/>
            <a:r>
              <a:rPr lang="hr-HR" dirty="0" smtClean="0"/>
              <a:t>+</a:t>
            </a:r>
          </a:p>
          <a:p>
            <a:pPr algn="ctr"/>
            <a:r>
              <a:rPr lang="hr-HR" dirty="0" smtClean="0"/>
              <a:t>Zaključne ocjene iz nastavnih predmeta Hrvatski jezik, Matematika i prvi strani jezik (7. i 8. razred)</a:t>
            </a:r>
          </a:p>
          <a:p>
            <a:pPr algn="ctr"/>
            <a:r>
              <a:rPr lang="hr-HR" dirty="0" smtClean="0"/>
              <a:t>=</a:t>
            </a:r>
          </a:p>
          <a:p>
            <a:pPr algn="ctr"/>
            <a:r>
              <a:rPr lang="hr-HR" dirty="0"/>
              <a:t>m</a:t>
            </a:r>
            <a:r>
              <a:rPr lang="hr-HR" dirty="0" smtClean="0"/>
              <a:t>aksimalno </a:t>
            </a:r>
            <a:r>
              <a:rPr lang="hr-HR" b="1" dirty="0" smtClean="0"/>
              <a:t>50</a:t>
            </a:r>
            <a:r>
              <a:rPr lang="hr-HR" dirty="0" smtClean="0"/>
              <a:t> bodova</a:t>
            </a:r>
            <a:endParaRPr lang="hr-HR" dirty="0"/>
          </a:p>
        </p:txBody>
      </p:sp>
      <p:sp>
        <p:nvSpPr>
          <p:cNvPr id="7" name="Zaobljeni pravokutnik 6"/>
          <p:cNvSpPr/>
          <p:nvPr/>
        </p:nvSpPr>
        <p:spPr>
          <a:xfrm>
            <a:off x="6444208" y="1484784"/>
            <a:ext cx="2304256" cy="489654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Strukovni programi u trajanju manjem od tri godine:</a:t>
            </a:r>
          </a:p>
          <a:p>
            <a:pPr algn="ctr"/>
            <a:endParaRPr lang="hr-HR" b="1" dirty="0" smtClean="0"/>
          </a:p>
          <a:p>
            <a:pPr algn="ctr"/>
            <a:r>
              <a:rPr lang="hr-HR" dirty="0" smtClean="0"/>
              <a:t>Prosjek svih zaključnih ocjena (5.-8. razred) zaokružen na dvije decimale</a:t>
            </a:r>
          </a:p>
          <a:p>
            <a:pPr algn="ctr"/>
            <a:r>
              <a:rPr lang="hr-HR" dirty="0" smtClean="0"/>
              <a:t>=</a:t>
            </a:r>
          </a:p>
          <a:p>
            <a:pPr algn="ctr"/>
            <a:r>
              <a:rPr lang="hr-HR" dirty="0"/>
              <a:t>m</a:t>
            </a:r>
            <a:r>
              <a:rPr lang="hr-HR" dirty="0" smtClean="0"/>
              <a:t>aksimalno </a:t>
            </a:r>
            <a:r>
              <a:rPr lang="hr-HR" b="1" dirty="0" smtClean="0"/>
              <a:t>20</a:t>
            </a:r>
            <a:r>
              <a:rPr lang="hr-HR" dirty="0" smtClean="0"/>
              <a:t> bodova</a:t>
            </a:r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408954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Primjer bodovanja: trogodišnje škole</a:t>
            </a:r>
            <a:endParaRPr lang="hr-HR" dirty="0"/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1520" y="2708920"/>
            <a:ext cx="2844316" cy="1584176"/>
          </a:xfrm>
        </p:spPr>
      </p:pic>
      <p:pic>
        <p:nvPicPr>
          <p:cNvPr id="5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245"/>
          <a:stretch/>
        </p:blipFill>
        <p:spPr bwMode="auto">
          <a:xfrm>
            <a:off x="3300294" y="1628800"/>
            <a:ext cx="5664193" cy="337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755" r="54312"/>
          <a:stretch/>
        </p:blipFill>
        <p:spPr bwMode="auto">
          <a:xfrm>
            <a:off x="3300295" y="5403376"/>
            <a:ext cx="2587888" cy="80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9741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/>
          </a:bodyPr>
          <a:lstStyle/>
          <a:p>
            <a:r>
              <a:rPr lang="hr-HR" sz="3800" dirty="0" smtClean="0"/>
              <a:t>Primjer bodovanja: četverogodišnje škole</a:t>
            </a:r>
            <a:endParaRPr lang="hr-HR" sz="3800" dirty="0"/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512" y="2578878"/>
            <a:ext cx="2803305" cy="1582444"/>
          </a:xfrm>
        </p:spPr>
      </p:pic>
      <p:pic>
        <p:nvPicPr>
          <p:cNvPr id="5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677" b="16482"/>
          <a:stretch/>
        </p:blipFill>
        <p:spPr bwMode="auto">
          <a:xfrm>
            <a:off x="3131840" y="3645023"/>
            <a:ext cx="5846903" cy="194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9386"/>
          <a:stretch/>
        </p:blipFill>
        <p:spPr bwMode="auto">
          <a:xfrm>
            <a:off x="3131840" y="1556792"/>
            <a:ext cx="5846903" cy="191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518" r="57093"/>
          <a:stretch/>
        </p:blipFill>
        <p:spPr bwMode="auto">
          <a:xfrm>
            <a:off x="3131840" y="5738758"/>
            <a:ext cx="2695097" cy="78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8327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Poseban element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</a:t>
            </a:r>
            <a:r>
              <a:rPr lang="hr-HR" dirty="0" smtClean="0"/>
              <a:t>dnosi se na sposobnosti i darovitosti kandidata:</a:t>
            </a:r>
          </a:p>
          <a:p>
            <a:pPr lvl="1"/>
            <a:r>
              <a:rPr lang="hr-HR" dirty="0" smtClean="0"/>
              <a:t>rezultati državnih i međunarodnih natjecanja u znanju iz predmeta posebno značajnih za upis</a:t>
            </a:r>
          </a:p>
          <a:p>
            <a:pPr lvl="1"/>
            <a:r>
              <a:rPr lang="hr-HR" dirty="0"/>
              <a:t>r</a:t>
            </a:r>
            <a:r>
              <a:rPr lang="hr-HR" dirty="0" smtClean="0"/>
              <a:t>ezultati natjecanja školskih sportskih društava za osnovne škole</a:t>
            </a:r>
          </a:p>
          <a:p>
            <a:pPr lvl="1"/>
            <a:r>
              <a:rPr lang="hr-HR" dirty="0"/>
              <a:t>k</a:t>
            </a:r>
            <a:r>
              <a:rPr lang="hr-HR" dirty="0" smtClean="0"/>
              <a:t>ategorizacija sportaša</a:t>
            </a:r>
          </a:p>
          <a:p>
            <a:pPr lvl="1"/>
            <a:r>
              <a:rPr lang="hr-HR" dirty="0"/>
              <a:t>sposobnost umjetničkog izražavanja i kreativnost (umjetničke škole)</a:t>
            </a:r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05794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Vrednovanje posebnih rezultata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Posebni rezultati vrednuju se kandidatima koji su završili osnovnu školu i: </a:t>
            </a:r>
          </a:p>
          <a:p>
            <a:pPr lvl="1"/>
            <a:r>
              <a:rPr lang="hr-HR" dirty="0" smtClean="0"/>
              <a:t>šest razreda osnovne glazbene: +2 boda</a:t>
            </a:r>
          </a:p>
          <a:p>
            <a:pPr lvl="1"/>
            <a:r>
              <a:rPr lang="hr-HR" dirty="0" smtClean="0"/>
              <a:t>četiri razreda osnovne plesne škole: +2 boda</a:t>
            </a:r>
          </a:p>
          <a:p>
            <a:pPr lvl="1"/>
            <a:r>
              <a:rPr lang="hr-HR" dirty="0" smtClean="0"/>
              <a:t>u osnovnoj školi najmanje četiri školske godine učili drugi strani jezik: +1 bod</a:t>
            </a:r>
          </a:p>
          <a:p>
            <a:pPr lvl="1"/>
            <a:r>
              <a:rPr lang="hr-HR" dirty="0" smtClean="0"/>
              <a:t>u osnovnoj školi najmanje četiri školske godine učili jedan od klasičnih jezika – latinski ili grčki: +1 bod za upis u jezične i klasične gimnazije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59836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1367</Words>
  <Application>Microsoft Office PowerPoint</Application>
  <PresentationFormat>On-screen Show (4:3)</PresentationFormat>
  <Paragraphs>236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Tema sustava Office</vt:lpstr>
      <vt:lpstr>Idemo u srednju!</vt:lpstr>
      <vt:lpstr>Slide 2</vt:lpstr>
      <vt:lpstr>Slide 3</vt:lpstr>
      <vt:lpstr>Elementi i kriteriji vrednovanja za upis u srednju školu</vt:lpstr>
      <vt:lpstr>Zajednički element</vt:lpstr>
      <vt:lpstr>Primjer bodovanja: trogodišnje škole</vt:lpstr>
      <vt:lpstr>Primjer bodovanja: četverogodišnje škole</vt:lpstr>
      <vt:lpstr>Poseban element</vt:lpstr>
      <vt:lpstr>Vrednovanje posebnih rezultata</vt:lpstr>
      <vt:lpstr>Vrednovanje rezultata postignutih na državnim i međunarodnim natjecanjima u znanju</vt:lpstr>
      <vt:lpstr>Vrednovanje rezultata postignutih na sportskim natjecanjima</vt:lpstr>
      <vt:lpstr>Kriteriji za upis u umjetničke škole</vt:lpstr>
      <vt:lpstr>Dodatni element</vt:lpstr>
      <vt:lpstr>Vrednovanje rezultata učenja u otežanim uvjetima prethodnog obrazovanja</vt:lpstr>
      <vt:lpstr>Slide 15</vt:lpstr>
      <vt:lpstr>Slide 16</vt:lpstr>
      <vt:lpstr>Bodovni prag</vt:lpstr>
      <vt:lpstr>Zdravstvena sposobnost</vt:lpstr>
      <vt:lpstr>Primjer predmeta posebno važnih za upis (2016./2017.)</vt:lpstr>
      <vt:lpstr>Stipendije</vt:lpstr>
      <vt:lpstr>Slide 21</vt:lpstr>
      <vt:lpstr>Slide 22</vt:lpstr>
      <vt:lpstr>Slide 23</vt:lpstr>
      <vt:lpstr>Slide 24</vt:lpstr>
      <vt:lpstr>Slide 25</vt:lpstr>
      <vt:lpstr>Potraži informacije!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Idemo u srednju!</dc:title>
  <dc:creator>Pedagog</dc:creator>
  <cp:lastModifiedBy>Katica</cp:lastModifiedBy>
  <cp:revision>55</cp:revision>
  <dcterms:created xsi:type="dcterms:W3CDTF">2017-02-14T11:10:15Z</dcterms:created>
  <dcterms:modified xsi:type="dcterms:W3CDTF">2017-05-05T05:52:43Z</dcterms:modified>
</cp:coreProperties>
</file>