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6" r:id="rId5"/>
    <p:sldId id="258" r:id="rId6"/>
    <p:sldId id="284" r:id="rId7"/>
    <p:sldId id="283" r:id="rId8"/>
    <p:sldId id="289" r:id="rId9"/>
    <p:sldId id="291" r:id="rId10"/>
    <p:sldId id="259" r:id="rId11"/>
    <p:sldId id="260" r:id="rId12"/>
    <p:sldId id="264" r:id="rId13"/>
    <p:sldId id="261" r:id="rId14"/>
    <p:sldId id="265" r:id="rId15"/>
    <p:sldId id="293" r:id="rId16"/>
    <p:sldId id="292" r:id="rId17"/>
    <p:sldId id="282" r:id="rId18"/>
    <p:sldId id="268" r:id="rId19"/>
    <p:sldId id="274" r:id="rId20"/>
    <p:sldId id="272" r:id="rId21"/>
    <p:sldId id="280" r:id="rId22"/>
    <p:sldId id="279" r:id="rId23"/>
    <p:sldId id="269" r:id="rId24"/>
    <p:sldId id="278" r:id="rId25"/>
    <p:sldId id="270" r:id="rId26"/>
    <p:sldId id="271" r:id="rId27"/>
    <p:sldId id="262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Erasmus+</a:t>
            </a:r>
            <a:endParaRPr lang="hr-H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„Kreativno i interaktivno podučavanje“</a:t>
            </a:r>
          </a:p>
          <a:p>
            <a:pPr>
              <a:spcBef>
                <a:spcPct val="0"/>
              </a:spcBef>
            </a:pPr>
            <a:endParaRPr lang="hr-H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hr-H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hr-H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Content Placeholder 7" descr="DSC06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00" cy="6858000"/>
          </a:xfrm>
        </p:spPr>
      </p:pic>
      <p:pic>
        <p:nvPicPr>
          <p:cNvPr id="1026" name="Picture 2" descr="C:\Users\Ana\Documents\Škola\Malta\Slike\Malta\DSC06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52800" y="10668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DSC06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234282" y="1234281"/>
            <a:ext cx="6858000" cy="4389437"/>
          </a:xfrm>
        </p:spPr>
      </p:pic>
      <p:pic>
        <p:nvPicPr>
          <p:cNvPr id="6" name="Picture 5" descr="DSC06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4800600" cy="2895600"/>
          </a:xfrm>
          <a:prstGeom prst="rect">
            <a:avLst/>
          </a:prstGeom>
        </p:spPr>
      </p:pic>
      <p:pic>
        <p:nvPicPr>
          <p:cNvPr id="7" name="Picture 6" descr="DSC06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124200"/>
            <a:ext cx="43434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098" name="Picture 2" descr="C:\Users\Ana\Downloads\12088046_904508522917791_4992487093724953215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14800" y="0"/>
            <a:ext cx="5029200" cy="3276600"/>
          </a:xfrm>
          <a:prstGeom prst="rect">
            <a:avLst/>
          </a:prstGeom>
          <a:noFill/>
        </p:spPr>
      </p:pic>
      <p:pic>
        <p:nvPicPr>
          <p:cNvPr id="4100" name="Picture 4" descr="https://scontent-vie1-1.xx.fbcdn.net/hphotos-xat1/v/t1.0-9/12122861_904509032917740_7378862515928621420_n.jpg?oh=7fdc341cfd1de98520b7bd498b1fcaef&amp;oe=570FE5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276600"/>
            <a:ext cx="3962400" cy="3581400"/>
          </a:xfrm>
          <a:prstGeom prst="rect">
            <a:avLst/>
          </a:prstGeom>
          <a:noFill/>
        </p:spPr>
      </p:pic>
      <p:pic>
        <p:nvPicPr>
          <p:cNvPr id="4102" name="Picture 6" descr="https://scontent-vie1-1.xx.fbcdn.net/hphotos-xtp1/v/t1.0-9/12038292_902417379793572_9133514750771787954_n.jpg?oh=ee649c7350ce57d75b59efd21436ce0c&amp;oe=5710C6B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 descr="DSC06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/>
          <a:lstStyle/>
          <a:p>
            <a:r>
              <a:rPr lang="hr-HR" dirty="0" smtClean="0"/>
              <a:t>Zvijezdana eksplozija</a:t>
            </a:r>
            <a:endParaRPr lang="hr-H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057400"/>
            <a:ext cx="4520406" cy="452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0" y="1676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3657600"/>
            <a:ext cx="12954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TKO?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2057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3733800"/>
            <a:ext cx="10668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dk1"/>
                </a:solidFill>
              </a:rPr>
              <a:t>KADA?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6172200"/>
            <a:ext cx="13716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dk1"/>
                </a:solidFill>
              </a:rPr>
              <a:t>ZAŠTO?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248400"/>
            <a:ext cx="12954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GDJE?</a:t>
            </a:r>
            <a:endParaRPr lang="hr-H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dk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981200"/>
            <a:ext cx="1295400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dk1"/>
                </a:solidFill>
              </a:rPr>
              <a:t>ŠTO?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hr-HR" sz="4000" b="1" dirty="0" smtClean="0"/>
              <a:t>Šest šešira-tehnika paralelnog mišljenja</a:t>
            </a:r>
            <a:endParaRPr lang="hr-HR" sz="4000" b="1" dirty="0"/>
          </a:p>
        </p:txBody>
      </p:sp>
      <p:pic>
        <p:nvPicPr>
          <p:cNvPr id="4" name="Content Placeholder 3" descr="Six-Thinking-Hatsvvv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1138"/>
            <a:ext cx="9144000" cy="55292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8651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70000" lnSpcReduction="20000"/>
          </a:bodyPr>
          <a:lstStyle/>
          <a:p>
            <a:r>
              <a:rPr lang="hr-HR" sz="2900" b="1" dirty="0" smtClean="0"/>
              <a:t>Bijeli šešir</a:t>
            </a:r>
            <a:r>
              <a:rPr lang="hr-HR" sz="2900" dirty="0" smtClean="0"/>
              <a:t>: usredotočuje se na podatke, činjenice i raspoložive informacije. Osoba kojoj je dodijeljena bijela boja treba zaboraviti na prijedloge, argumente i sugestije i koncentrirati se na to koja su informacije potrebne i raspoložive i na koji način se do njih može doći.</a:t>
            </a:r>
          </a:p>
          <a:p>
            <a:r>
              <a:rPr lang="hr-HR" sz="2900" b="1" dirty="0" smtClean="0"/>
              <a:t>Crveni šešir</a:t>
            </a:r>
            <a:r>
              <a:rPr lang="hr-HR" sz="2900" dirty="0" smtClean="0"/>
              <a:t>: osobe kojima dodijelite ovaj šešir trebaju se usredotočiti na svoje osjećaje i predosjećaje kada razmišljaju o problemu i iznijeti ih timu bez puno razmišljanja.</a:t>
            </a:r>
          </a:p>
          <a:p>
            <a:r>
              <a:rPr lang="hr-HR" sz="2900" b="1" dirty="0" smtClean="0"/>
              <a:t>Crni šešir</a:t>
            </a:r>
            <a:r>
              <a:rPr lang="hr-HR" sz="2900" dirty="0" smtClean="0"/>
              <a:t>: oprezno razmišlja o rizicima i mogućim negativnim posljedicama, zagovara oprez i ističe sve što se ne može riješiti.</a:t>
            </a:r>
          </a:p>
          <a:p>
            <a:r>
              <a:rPr lang="hr-HR" sz="2900" b="1" dirty="0" smtClean="0"/>
              <a:t>Žuti šešir</a:t>
            </a:r>
            <a:r>
              <a:rPr lang="hr-HR" sz="2900" dirty="0" smtClean="0"/>
              <a:t>: optimist koji razmišlja o najboljim mogućim (realnim) rezultatima i kao protuteža Crnom šeširu zagovara pozitivne strane rješenja problema ili mogućnosti. Nije intuitivan poput Crvenog šešira već svoj optimizam temelji na logičkim osnovama.</a:t>
            </a:r>
          </a:p>
          <a:p>
            <a:r>
              <a:rPr lang="hr-HR" sz="2900" b="1" dirty="0" smtClean="0"/>
              <a:t>Zeleni šešir</a:t>
            </a:r>
            <a:r>
              <a:rPr lang="hr-HR" sz="2900" dirty="0" smtClean="0"/>
              <a:t>: kreativno razmišlja o mogućem rastu ili razvoju, idejama koje mogu proizaći jedna iz druge, postavlja pitanje "Može li se ovo napraviti na bilo koji drugi način?".</a:t>
            </a:r>
          </a:p>
          <a:p>
            <a:r>
              <a:rPr lang="hr-HR" sz="2900" b="1" dirty="0" smtClean="0"/>
              <a:t>Plavi šešir</a:t>
            </a:r>
            <a:r>
              <a:rPr lang="hr-HR" sz="2900" dirty="0" smtClean="0"/>
              <a:t>: kada vidite plavu boju, razmišljajte o plavetnilu neba, pregledu situacije s odmakom. Osoba s plavim šeširom razmatra proces razmišljanja i kontrolira </a:t>
            </a:r>
            <a:r>
              <a:rPr lang="hr-HR" sz="2900" dirty="0" smtClean="0"/>
              <a:t>rad </a:t>
            </a:r>
            <a:r>
              <a:rPr lang="hr-HR" sz="2900" dirty="0" smtClean="0"/>
              <a:t>grupe 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Osnovna škola na Malti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5400" dirty="0" smtClean="0"/>
              <a:t>Ideje...</a:t>
            </a:r>
            <a:endParaRPr lang="hr-HR" sz="5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Content Placeholder 3" descr="12072728_902030433165600_828058221827797200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12039291_902030519832258_703764070936605039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10512"/>
          </a:xfrm>
        </p:spPr>
        <p:txBody>
          <a:bodyPr>
            <a:normAutofit/>
          </a:bodyPr>
          <a:lstStyle/>
          <a:p>
            <a:r>
              <a:rPr lang="hr-HR" dirty="0" smtClean="0"/>
              <a:t>VITAMIN C</a:t>
            </a:r>
            <a:br>
              <a:rPr lang="hr-HR" dirty="0" smtClean="0"/>
            </a:br>
            <a:r>
              <a:rPr lang="hr-HR" dirty="0" smtClean="0"/>
              <a:t>OJAČAJ OBRAZOVANJE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505200"/>
          </a:xfrm>
        </p:spPr>
        <p:txBody>
          <a:bodyPr/>
          <a:lstStyle/>
          <a:p>
            <a:r>
              <a:rPr lang="hr-HR" dirty="0" smtClean="0"/>
              <a:t>Coaching kao neformalna metoda u obrazovanju</a:t>
            </a:r>
          </a:p>
          <a:p>
            <a:r>
              <a:rPr lang="hr-HR" dirty="0" smtClean="0"/>
              <a:t>Kako dobiti više od svojih učenika?</a:t>
            </a:r>
            <a:endParaRPr lang="hr-HR" dirty="0"/>
          </a:p>
        </p:txBody>
      </p:sp>
      <p:pic>
        <p:nvPicPr>
          <p:cNvPr id="6" name="Picture 2" descr="http://elitetrack.com/wp-content/uploads/2015/01/coac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038600"/>
            <a:ext cx="3275215" cy="2161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Content Placeholder 5" descr="12074540_902030529832257_8253297171989680876_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460" r="15873"/>
          <a:stretch>
            <a:fillRect/>
          </a:stretch>
        </p:blipFill>
        <p:spPr>
          <a:xfrm>
            <a:off x="4343400" y="0"/>
            <a:ext cx="4800600" cy="6858000"/>
          </a:xfrm>
        </p:spPr>
      </p:pic>
      <p:pic>
        <p:nvPicPr>
          <p:cNvPr id="19" name="Content Placeholder 3" descr="12065716_902031366498840_3364500995721420505_n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3434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 descr="12138314_174151869591550_2474172123622635275_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066800"/>
            <a:ext cx="4267200" cy="4267200"/>
          </a:xfrm>
        </p:spPr>
      </p:pic>
      <p:pic>
        <p:nvPicPr>
          <p:cNvPr id="8" name="Content Placeholder 7" descr="11032133_10204641821916555_1350459483106936698_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2895600"/>
            <a:ext cx="3962400" cy="36576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Content Placeholder 4" descr="12087310_1152671798080779_368264301856606896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4516" t="5556" r="14516" b="8333"/>
          <a:stretch>
            <a:fillRect/>
          </a:stretch>
        </p:blipFill>
        <p:spPr>
          <a:xfrm>
            <a:off x="457200" y="914400"/>
            <a:ext cx="3810000" cy="5715000"/>
          </a:xfrm>
        </p:spPr>
      </p:pic>
      <p:pic>
        <p:nvPicPr>
          <p:cNvPr id="7" name="Content Placeholder 4" descr="12020060_902028869832423_5654416216303317578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19600" y="2285999"/>
            <a:ext cx="4495800" cy="4191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pPr algn="ctr"/>
            <a:r>
              <a:rPr lang="hr-HR" dirty="0" smtClean="0"/>
              <a:t>Emocionalna inteligencija</a:t>
            </a:r>
            <a:endParaRPr lang="hr-HR" dirty="0"/>
          </a:p>
        </p:txBody>
      </p:sp>
      <p:pic>
        <p:nvPicPr>
          <p:cNvPr id="5" name="Content Placeholder 4" descr="12038076_10206559339574125_1776103003246924587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28800"/>
            <a:ext cx="4495800" cy="4419599"/>
          </a:xfrm>
        </p:spPr>
      </p:pic>
      <p:pic>
        <p:nvPicPr>
          <p:cNvPr id="6" name="Content Placeholder 5" descr="12088145_10206559338134089_3426586223049883606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28800"/>
            <a:ext cx="4495800" cy="44196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5" descr="12028738_1152672921414000_9084396236134319574_o.jpg"/>
          <p:cNvPicPr>
            <a:picLocks noGrp="1" noChangeAspect="1"/>
          </p:cNvPicPr>
          <p:nvPr>
            <p:ph idx="1"/>
          </p:nvPr>
        </p:nvPicPr>
        <p:blipFill>
          <a:blip r:embed="rId2"/>
          <a:srcRect r="666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hr-HR" dirty="0" smtClean="0"/>
              <a:t>Disciplina</a:t>
            </a:r>
            <a:endParaRPr lang="hr-HR" dirty="0"/>
          </a:p>
        </p:txBody>
      </p:sp>
      <p:pic>
        <p:nvPicPr>
          <p:cNvPr id="5" name="Content Placeholder 4" descr="12079054_1049537728391066_3415130019119447429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644" r="33898"/>
          <a:stretch>
            <a:fillRect/>
          </a:stretch>
        </p:blipFill>
        <p:spPr>
          <a:xfrm>
            <a:off x="457200" y="1905000"/>
            <a:ext cx="3657600" cy="4572000"/>
          </a:xfrm>
        </p:spPr>
      </p:pic>
      <p:pic>
        <p:nvPicPr>
          <p:cNvPr id="8" name="Content Placeholder 4" descr="12068888_174152776258126_2647495423157303386_o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838200"/>
            <a:ext cx="4495800" cy="57912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 descr="12096392_1635661063373974_6859883264000689053_n.jpg"/>
          <p:cNvPicPr>
            <a:picLocks noGrp="1" noChangeAspect="1"/>
          </p:cNvPicPr>
          <p:nvPr>
            <p:ph idx="1"/>
          </p:nvPr>
        </p:nvPicPr>
        <p:blipFill>
          <a:blip r:embed="rId2"/>
          <a:srcRect l="2500" t="6667" r="15833" b="888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a\Documents\Škola\Malta\Slike\Malta\DSC06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hr-HR" sz="5400" b="1" dirty="0" smtClean="0"/>
              <a:t>Hvala na pažnji!</a:t>
            </a:r>
            <a:endParaRPr lang="hr-HR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a\Documents\Škola\Malta\Slike\Malta\DSC06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638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Sjednica UV  5.1.2016.</a:t>
            </a:r>
            <a:endParaRPr lang="hr-H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dirty="0" smtClean="0">
                <a:latin typeface="Constantia" pitchFamily="18" charset="0"/>
              </a:rPr>
              <a:t>Coaching je privremeni profesonalni odnos u kojemu se </a:t>
            </a:r>
            <a:r>
              <a:rPr lang="vi-VN" dirty="0" smtClean="0">
                <a:latin typeface="Constantia" pitchFamily="18" charset="0"/>
              </a:rPr>
              <a:t>k</a:t>
            </a:r>
            <a:r>
              <a:rPr lang="hr-HR" dirty="0" smtClean="0">
                <a:latin typeface="Constantia" pitchFamily="18" charset="0"/>
              </a:rPr>
              <a:t>orisniku</a:t>
            </a:r>
            <a:r>
              <a:rPr lang="vi-VN" dirty="0" smtClean="0">
                <a:latin typeface="Constantia" pitchFamily="18" charset="0"/>
              </a:rPr>
              <a:t> </a:t>
            </a:r>
            <a:r>
              <a:rPr lang="vi-VN" dirty="0" smtClean="0">
                <a:latin typeface="Constantia" pitchFamily="18" charset="0"/>
              </a:rPr>
              <a:t>pomaže u postizanju izvrsnih rezultata u njegovoj karijeri, organizaciji i životu. </a:t>
            </a:r>
            <a:endParaRPr lang="hr-HR" dirty="0" smtClean="0">
              <a:latin typeface="Constantia" pitchFamily="18" charset="0"/>
            </a:endParaRPr>
          </a:p>
          <a:p>
            <a:r>
              <a:rPr lang="vi-VN" dirty="0" smtClean="0">
                <a:latin typeface="Constantia" pitchFamily="18" charset="0"/>
              </a:rPr>
              <a:t>U procesu coachinga </a:t>
            </a:r>
            <a:r>
              <a:rPr lang="vi-VN" dirty="0" smtClean="0">
                <a:latin typeface="Constantia" pitchFamily="18" charset="0"/>
              </a:rPr>
              <a:t>k</a:t>
            </a:r>
            <a:r>
              <a:rPr lang="hr-HR" dirty="0" smtClean="0">
                <a:latin typeface="Constantia" pitchFamily="18" charset="0"/>
              </a:rPr>
              <a:t>orisnic</a:t>
            </a:r>
            <a:r>
              <a:rPr lang="vi-VN" dirty="0" smtClean="0">
                <a:latin typeface="Constantia" pitchFamily="18" charset="0"/>
              </a:rPr>
              <a:t>i </a:t>
            </a:r>
            <a:r>
              <a:rPr lang="vi-VN" dirty="0" smtClean="0">
                <a:latin typeface="Constantia" pitchFamily="18" charset="0"/>
              </a:rPr>
              <a:t>produbljuju vlastito učenje, kreiraju vlastite rezultate te unaprjeđuju kvalitetu svoga života</a:t>
            </a:r>
            <a:r>
              <a:rPr lang="hr-HR" dirty="0" smtClean="0">
                <a:latin typeface="Constantia" pitchFamily="18" charset="0"/>
              </a:rPr>
              <a:t>.</a:t>
            </a:r>
          </a:p>
          <a:p>
            <a:r>
              <a:rPr lang="hr-HR" dirty="0" smtClean="0">
                <a:latin typeface="Constantia" pitchFamily="18" charset="0"/>
              </a:rPr>
              <a:t>otključavanje potencijala</a:t>
            </a:r>
          </a:p>
          <a:p>
            <a:r>
              <a:rPr lang="hr-HR" dirty="0" smtClean="0">
                <a:latin typeface="Constantia" pitchFamily="18" charset="0"/>
              </a:rPr>
              <a:t>izgradnja vlastite odgovornosti i</a:t>
            </a:r>
          </a:p>
          <a:p>
            <a:pPr>
              <a:buNone/>
            </a:pPr>
            <a:r>
              <a:rPr lang="hr-HR" dirty="0" smtClean="0">
                <a:latin typeface="Constantia" pitchFamily="18" charset="0"/>
              </a:rPr>
              <a:t>    vjerovanja u sebe</a:t>
            </a:r>
          </a:p>
        </p:txBody>
      </p:sp>
      <p:pic>
        <p:nvPicPr>
          <p:cNvPr id="4" name="Picture 2" descr="http://elitetrack.com/wp-content/uploads/2015/01/coac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785" y="4696691"/>
            <a:ext cx="3275215" cy="2161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funkcionira coaching?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3886200"/>
            <a:ext cx="3276600" cy="2438400"/>
          </a:xfrm>
        </p:spPr>
        <p:txBody>
          <a:bodyPr/>
          <a:lstStyle/>
          <a:p>
            <a:endParaRPr lang="hr-HR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609600" y="5562600"/>
          <a:ext cx="2428875" cy="685800"/>
        </p:xfrm>
        <a:graphic>
          <a:graphicData uri="http://schemas.openxmlformats.org/presentationml/2006/ole">
            <p:oleObj spid="_x0000_s23554" name="Packager Shell Object" showAsIcon="1" r:id="rId3" imgW="2428200" imgH="685440" progId="Package">
              <p:embed/>
            </p:oleObj>
          </a:graphicData>
        </a:graphic>
      </p:graphicFrame>
      <p:pic>
        <p:nvPicPr>
          <p:cNvPr id="23556" name="Picture 4" descr="http://www.projectmove.com/wp-content/uploads/sites/2/2015/10/coach-crosswo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628899"/>
            <a:ext cx="5638800" cy="4229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hr-HR" dirty="0" smtClean="0"/>
              <a:t>Kotač života</a:t>
            </a:r>
            <a:endParaRPr lang="hr-H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41" t="12500" r="33821" b="7292"/>
          <a:stretch>
            <a:fillRect/>
          </a:stretch>
        </p:blipFill>
        <p:spPr bwMode="auto">
          <a:xfrm>
            <a:off x="1143000" y="1371600"/>
            <a:ext cx="70866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latin typeface="Comic Sans MS" pitchFamily="66" charset="0"/>
              </a:rPr>
              <a:t>Ciljevi, novogodišnje odluke...</a:t>
            </a:r>
            <a:endParaRPr lang="hr-HR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2971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3600" dirty="0" smtClean="0">
                <a:latin typeface="Comic Sans MS" pitchFamily="66" charset="0"/>
              </a:rPr>
              <a:t>Moj jedini cilj za 2016. je da postignem ciljeve iz 2015. koje sam trebao postići još 2014. jer sam to obećao sebi 2013., a  planirao  još 2012. </a:t>
            </a:r>
            <a:endParaRPr lang="hr-HR" sz="3600" dirty="0">
              <a:latin typeface="Comic Sans MS" pitchFamily="66" charset="0"/>
            </a:endParaRPr>
          </a:p>
        </p:txBody>
      </p:sp>
      <p:pic>
        <p:nvPicPr>
          <p:cNvPr id="59394" name="Picture 2" descr="https://matrixworldhr.files.wordpress.com/2012/10/smije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343400"/>
            <a:ext cx="3505200" cy="2514600"/>
          </a:xfrm>
          <a:prstGeom prst="rect">
            <a:avLst/>
          </a:prstGeom>
          <a:noFill/>
        </p:spPr>
      </p:pic>
      <p:pic>
        <p:nvPicPr>
          <p:cNvPr id="59396" name="Picture 4" descr="http://2012-transformacijasvijesti.com/wp-content/uploads/2011/02/Smije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39624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hr-HR" dirty="0" smtClean="0"/>
              <a:t>Pametni ciljevi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648200" cy="4389120"/>
          </a:xfrm>
        </p:spPr>
        <p:txBody>
          <a:bodyPr>
            <a:normAutofit fontScale="92500" lnSpcReduction="20000"/>
            <a:scene3d>
              <a:camera prst="isometricOffAxis1Right"/>
              <a:lightRig rig="threePt" dir="t"/>
            </a:scene3d>
          </a:bodyPr>
          <a:lstStyle/>
          <a:p>
            <a:pPr marL="914400" indent="-914400" algn="ctr">
              <a:buNone/>
            </a:pPr>
            <a:r>
              <a:rPr lang="hr-HR" sz="5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</a:t>
            </a:r>
            <a:r>
              <a:rPr lang="hr-HR" sz="4400" dirty="0" smtClean="0"/>
              <a:t>pecifičan</a:t>
            </a:r>
          </a:p>
          <a:p>
            <a:pPr marL="914400" indent="-914400" algn="ctr">
              <a:buNone/>
            </a:pPr>
            <a:r>
              <a:rPr lang="hr-HR" sz="5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</a:t>
            </a:r>
            <a:r>
              <a:rPr lang="hr-HR" sz="4400" dirty="0" smtClean="0"/>
              <a:t> jerljiv</a:t>
            </a:r>
          </a:p>
          <a:p>
            <a:pPr marL="914400" indent="-914400">
              <a:buNone/>
            </a:pPr>
            <a:r>
              <a:rPr lang="hr-HR" sz="4400" dirty="0" smtClean="0"/>
              <a:t>dostiž</a:t>
            </a:r>
            <a:r>
              <a:rPr lang="hr-HR" sz="5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hr-HR" sz="4400" dirty="0" smtClean="0"/>
              <a:t>n</a:t>
            </a:r>
          </a:p>
          <a:p>
            <a:pPr marL="914400" indent="-914400" algn="ctr">
              <a:buNone/>
            </a:pPr>
            <a:r>
              <a:rPr lang="hr-HR" sz="5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r-HR" sz="4400" dirty="0" smtClean="0"/>
              <a:t>ealan</a:t>
            </a:r>
          </a:p>
          <a:p>
            <a:pPr marL="742950" indent="-742950">
              <a:buNone/>
            </a:pPr>
            <a:r>
              <a:rPr lang="hr-HR" sz="4400" dirty="0" smtClean="0"/>
              <a:t>     pos</a:t>
            </a:r>
            <a:r>
              <a:rPr lang="hr-HR" sz="5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r-HR" sz="4400" dirty="0" smtClean="0"/>
              <a:t>avljen </a:t>
            </a:r>
          </a:p>
          <a:p>
            <a:pPr marL="742950" indent="-742950" algn="ctr">
              <a:buNone/>
            </a:pPr>
            <a:r>
              <a:rPr lang="hr-HR" sz="4400" dirty="0" smtClean="0"/>
              <a:t> </a:t>
            </a:r>
            <a:r>
              <a:rPr lang="hr-HR" sz="4400" dirty="0" smtClean="0"/>
              <a:t>  u vremenu</a:t>
            </a:r>
          </a:p>
        </p:txBody>
      </p:sp>
      <p:pic>
        <p:nvPicPr>
          <p:cNvPr id="58371" name="Picture 3" descr="C:\Users\Ana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7526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GROW </a:t>
            </a:r>
            <a:endParaRPr lang="en-US" dirty="0"/>
          </a:p>
        </p:txBody>
      </p:sp>
      <p:pic>
        <p:nvPicPr>
          <p:cNvPr id="4" name="Picture 2" descr="the GROW 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808660" cy="526421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0" y="2209800"/>
            <a:ext cx="381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hr-HR" sz="3200" dirty="0" smtClean="0"/>
              <a:t>Što želim?</a:t>
            </a:r>
          </a:p>
          <a:p>
            <a:pPr marL="342900" indent="-342900"/>
            <a:r>
              <a:rPr lang="hr-HR" sz="3200" dirty="0" smtClean="0"/>
              <a:t>Gdje sam sada?</a:t>
            </a:r>
          </a:p>
          <a:p>
            <a:pPr marL="342900" indent="-342900"/>
            <a:r>
              <a:rPr lang="hr-HR" sz="3200" dirty="0" smtClean="0"/>
              <a:t>Koje su mogućnosti?</a:t>
            </a:r>
          </a:p>
          <a:p>
            <a:pPr marL="342900" indent="-342900"/>
            <a:r>
              <a:rPr lang="hr-HR" sz="3200" dirty="0" smtClean="0"/>
              <a:t>Ustrajnost!</a:t>
            </a:r>
            <a:endParaRPr lang="hr-H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Metode i tehnike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447800"/>
            <a:ext cx="7848600" cy="4876800"/>
          </a:xfrm>
        </p:spPr>
        <p:txBody>
          <a:bodyPr>
            <a:normAutofit/>
          </a:bodyPr>
          <a:lstStyle/>
          <a:p>
            <a:r>
              <a:rPr lang="hr-HR" dirty="0" smtClean="0"/>
              <a:t>Predavanja</a:t>
            </a:r>
          </a:p>
          <a:p>
            <a:r>
              <a:rPr lang="hr-HR" dirty="0" smtClean="0"/>
              <a:t>Vježbe -igre (ledolomci)</a:t>
            </a:r>
          </a:p>
          <a:p>
            <a:r>
              <a:rPr lang="hr-HR" dirty="0" smtClean="0"/>
              <a:t>Igranje uloga</a:t>
            </a:r>
          </a:p>
          <a:p>
            <a:r>
              <a:rPr lang="hr-HR" dirty="0" smtClean="0"/>
              <a:t>Individualni rad</a:t>
            </a:r>
          </a:p>
          <a:p>
            <a:r>
              <a:rPr lang="hr-HR" dirty="0" smtClean="0"/>
              <a:t>Rad u paru</a:t>
            </a:r>
          </a:p>
          <a:p>
            <a:r>
              <a:rPr lang="hr-HR" dirty="0" smtClean="0"/>
              <a:t>Grupni </a:t>
            </a:r>
            <a:r>
              <a:rPr lang="hr-HR" dirty="0" smtClean="0"/>
              <a:t>rad </a:t>
            </a:r>
            <a:endParaRPr lang="hr-HR" dirty="0" smtClean="0"/>
          </a:p>
          <a:p>
            <a:r>
              <a:rPr lang="hr-HR" dirty="0" smtClean="0"/>
              <a:t>Diskusija</a:t>
            </a:r>
          </a:p>
          <a:p>
            <a:r>
              <a:rPr lang="hr-HR" dirty="0" smtClean="0"/>
              <a:t>Kreativne tehnike</a:t>
            </a:r>
          </a:p>
          <a:p>
            <a:r>
              <a:rPr lang="hr-HR" dirty="0" smtClean="0"/>
              <a:t>Rad na tijelu</a:t>
            </a:r>
          </a:p>
          <a:p>
            <a:r>
              <a:rPr lang="hr-HR" dirty="0" smtClean="0"/>
              <a:t>Evaluacija</a:t>
            </a:r>
            <a:endParaRPr lang="hr-H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416</TotalTime>
  <Words>405</Words>
  <Application>Microsoft Office PowerPoint</Application>
  <PresentationFormat>On-screen Show (4:3)</PresentationFormat>
  <Paragraphs>58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Flow</vt:lpstr>
      <vt:lpstr>Package</vt:lpstr>
      <vt:lpstr>Erasmus+</vt:lpstr>
      <vt:lpstr>VITAMIN C OJAČAJ OBRAZOVANJE</vt:lpstr>
      <vt:lpstr>Slide 3</vt:lpstr>
      <vt:lpstr>Kako funkcionira coaching?</vt:lpstr>
      <vt:lpstr>Kotač života</vt:lpstr>
      <vt:lpstr>Ciljevi, novogodišnje odluke...</vt:lpstr>
      <vt:lpstr>Pametni ciljevi</vt:lpstr>
      <vt:lpstr>GROW </vt:lpstr>
      <vt:lpstr>Metode i tehnike</vt:lpstr>
      <vt:lpstr>Slide 10</vt:lpstr>
      <vt:lpstr>Slide 11</vt:lpstr>
      <vt:lpstr>Slide 12</vt:lpstr>
      <vt:lpstr>Slide 13</vt:lpstr>
      <vt:lpstr>Zvijezdana eksplozija</vt:lpstr>
      <vt:lpstr>Šest šešira-tehnika paralelnog mišljenja</vt:lpstr>
      <vt:lpstr>Slide 16</vt:lpstr>
      <vt:lpstr>Osnovna škola na Malti</vt:lpstr>
      <vt:lpstr>Slide 18</vt:lpstr>
      <vt:lpstr>Slide 19</vt:lpstr>
      <vt:lpstr>Slide 20</vt:lpstr>
      <vt:lpstr>Slide 21</vt:lpstr>
      <vt:lpstr>Slide 22</vt:lpstr>
      <vt:lpstr>Emocionalna inteligencija</vt:lpstr>
      <vt:lpstr>Slide 24</vt:lpstr>
      <vt:lpstr>Disciplina</vt:lpstr>
      <vt:lpstr>Slide 26</vt:lpstr>
      <vt:lpstr>Hvala na pažnji!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Ana</dc:creator>
  <cp:lastModifiedBy>Ana</cp:lastModifiedBy>
  <cp:revision>114</cp:revision>
  <dcterms:created xsi:type="dcterms:W3CDTF">2006-08-16T00:00:00Z</dcterms:created>
  <dcterms:modified xsi:type="dcterms:W3CDTF">2016-01-04T18:20:59Z</dcterms:modified>
</cp:coreProperties>
</file>