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7" r:id="rId3"/>
    <p:sldId id="352" r:id="rId4"/>
    <p:sldId id="366" r:id="rId5"/>
    <p:sldId id="367" r:id="rId6"/>
    <p:sldId id="394" r:id="rId7"/>
    <p:sldId id="371" r:id="rId8"/>
    <p:sldId id="382" r:id="rId9"/>
    <p:sldId id="372" r:id="rId10"/>
    <p:sldId id="384" r:id="rId11"/>
    <p:sldId id="380" r:id="rId12"/>
    <p:sldId id="379" r:id="rId13"/>
    <p:sldId id="386" r:id="rId14"/>
    <p:sldId id="405" r:id="rId15"/>
    <p:sldId id="375" r:id="rId16"/>
    <p:sldId id="376" r:id="rId17"/>
    <p:sldId id="355" r:id="rId18"/>
    <p:sldId id="409" r:id="rId19"/>
    <p:sldId id="408" r:id="rId20"/>
    <p:sldId id="410" r:id="rId21"/>
    <p:sldId id="387" r:id="rId22"/>
    <p:sldId id="392" r:id="rId23"/>
    <p:sldId id="277" r:id="rId24"/>
    <p:sldId id="411" r:id="rId25"/>
    <p:sldId id="413" r:id="rId26"/>
    <p:sldId id="414" r:id="rId27"/>
    <p:sldId id="412" r:id="rId28"/>
    <p:sldId id="399" r:id="rId29"/>
    <p:sldId id="415" r:id="rId30"/>
    <p:sldId id="388" r:id="rId31"/>
    <p:sldId id="416" r:id="rId32"/>
    <p:sldId id="390" r:id="rId33"/>
    <p:sldId id="362" r:id="rId34"/>
    <p:sldId id="318" r:id="rId3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p:cViewPr varScale="1">
        <p:scale>
          <a:sx n="109" d="100"/>
          <a:sy n="109" d="100"/>
        </p:scale>
        <p:origin x="190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B3CB0-95B3-4917-971C-0BF92D3563B0}" type="datetimeFigureOut">
              <a:rPr lang="hr-HR" smtClean="0"/>
              <a:t>18.1.2023.</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979AB-189F-4904-83CD-34974B67E65D}" type="slidenum">
              <a:rPr lang="hr-HR" smtClean="0"/>
              <a:t>‹#›</a:t>
            </a:fld>
            <a:endParaRPr lang="hr-HR"/>
          </a:p>
        </p:txBody>
      </p:sp>
    </p:spTree>
    <p:extLst>
      <p:ext uri="{BB962C8B-B14F-4D97-AF65-F5344CB8AC3E}">
        <p14:creationId xmlns:p14="http://schemas.microsoft.com/office/powerpoint/2010/main" val="50174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1" indent="0" algn="l" rtl="0">
              <a:lnSpc>
                <a:spcPct val="100000"/>
              </a:lnSpc>
              <a:spcBef>
                <a:spcPts val="0"/>
              </a:spcBef>
              <a:spcAft>
                <a:spcPts val="0"/>
              </a:spcAft>
              <a:buClr>
                <a:schemeClr val="dk1"/>
              </a:buClr>
              <a:buFont typeface="Calibri"/>
              <a:buNone/>
            </a:pPr>
            <a:endParaRPr sz="2400" b="0" i="0" u="none" strike="noStrike" cap="none" baseline="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3</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15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4</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555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5</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297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254" name="Shape 254"/>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6</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255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8</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530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1" y="4715153"/>
            <a:ext cx="5486399" cy="4466987"/>
          </a:xfrm>
          <a:prstGeom prst="rect">
            <a:avLst/>
          </a:prstGeom>
        </p:spPr>
        <p:txBody>
          <a:bodyPr lIns="91425" tIns="91425" rIns="91425" bIns="91425" anchor="t" anchorCtr="0">
            <a:noAutofit/>
          </a:bodyPr>
          <a:lstStyle/>
          <a:p>
            <a:pPr>
              <a:spcBef>
                <a:spcPts val="0"/>
              </a:spcBef>
              <a:buNone/>
            </a:pPr>
            <a:endParaRPr/>
          </a:p>
        </p:txBody>
      </p:sp>
      <p:sp>
        <p:nvSpPr>
          <p:cNvPr id="298" name="Shape 298"/>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63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270" name="Shape 270"/>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14</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270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pPr>
              <a:defRPr/>
            </a:pPr>
            <a:fld id="{1182C5E8-2295-41A8-A269-933DC333655E}" type="slidenum">
              <a:rPr lang="hr-HR" smtClean="0"/>
              <a:pPr>
                <a:defRPr/>
              </a:pPr>
              <a:t>16</a:t>
            </a:fld>
            <a:endParaRPr lang="hr-HR"/>
          </a:p>
        </p:txBody>
      </p:sp>
    </p:spTree>
    <p:extLst>
      <p:ext uri="{BB962C8B-B14F-4D97-AF65-F5344CB8AC3E}">
        <p14:creationId xmlns:p14="http://schemas.microsoft.com/office/powerpoint/2010/main" val="307220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hr-HR" sz="1200" b="1" dirty="0" smtClean="0"/>
          </a:p>
        </p:txBody>
      </p:sp>
      <p:sp>
        <p:nvSpPr>
          <p:cNvPr id="4" name="Slide Number Placeholder 3"/>
          <p:cNvSpPr>
            <a:spLocks noGrp="1"/>
          </p:cNvSpPr>
          <p:nvPr>
            <p:ph type="sldNum" sz="quarter" idx="10"/>
          </p:nvPr>
        </p:nvSpPr>
        <p:spPr/>
        <p:txBody>
          <a:bodyPr/>
          <a:lstStyle/>
          <a:p>
            <a:pPr>
              <a:defRPr/>
            </a:pPr>
            <a:fld id="{1182C5E8-2295-41A8-A269-933DC333655E}" type="slidenum">
              <a:rPr lang="hr-HR" smtClean="0"/>
              <a:pPr>
                <a:defRPr/>
              </a:pPr>
              <a:t>32</a:t>
            </a:fld>
            <a:endParaRPr lang="hr-HR"/>
          </a:p>
        </p:txBody>
      </p:sp>
    </p:spTree>
    <p:extLst>
      <p:ext uri="{BB962C8B-B14F-4D97-AF65-F5344CB8AC3E}">
        <p14:creationId xmlns:p14="http://schemas.microsoft.com/office/powerpoint/2010/main" val="3494712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250825" y="476250"/>
            <a:ext cx="2393950" cy="1081088"/>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2871788" y="0"/>
            <a:ext cx="6272212"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6" name="Date Placeholder 3"/>
          <p:cNvSpPr>
            <a:spLocks noGrp="1"/>
          </p:cNvSpPr>
          <p:nvPr>
            <p:ph type="dt" sz="half" idx="10"/>
          </p:nvPr>
        </p:nvSpPr>
        <p:spPr/>
        <p:txBody>
          <a:bodyPr/>
          <a:lstStyle>
            <a:lvl1pPr>
              <a:defRPr/>
            </a:lvl1pPr>
          </a:lstStyle>
          <a:p>
            <a:fld id="{3C063CE9-41AC-44B6-97E9-7CA224A38917}" type="datetimeFigureOut">
              <a:rPr lang="hr-HR" smtClean="0"/>
              <a:t>18.1.2023.</a:t>
            </a:fld>
            <a:endParaRPr lang="hr-HR"/>
          </a:p>
        </p:txBody>
      </p:sp>
      <p:sp>
        <p:nvSpPr>
          <p:cNvPr id="7" name="Footer Placeholder 4"/>
          <p:cNvSpPr>
            <a:spLocks noGrp="1"/>
          </p:cNvSpPr>
          <p:nvPr>
            <p:ph type="ftr" sz="quarter" idx="11"/>
          </p:nvPr>
        </p:nvSpPr>
        <p:spPr/>
        <p:txBody>
          <a:bodyPr/>
          <a:lstStyle>
            <a:lvl1pPr>
              <a:defRPr/>
            </a:lvl1pPr>
          </a:lstStyle>
          <a:p>
            <a:endParaRPr lang="hr-HR"/>
          </a:p>
        </p:txBody>
      </p:sp>
      <p:sp>
        <p:nvSpPr>
          <p:cNvPr id="8"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46782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18.1.2023.</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74882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18.1.2023.</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102382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18.1.2023.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636019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18.1.2023.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72315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5FC69-8700-43C3-967A-6A1363B6970D}" type="datetimeFigureOut">
              <a:rPr lang="hr-HR" smtClean="0"/>
              <a:t>18.1.2023.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27778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EC85FC69-8700-43C3-967A-6A1363B6970D}" type="datetimeFigureOut">
              <a:rPr lang="hr-HR" smtClean="0"/>
              <a:t>18.1.2023.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88575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EC85FC69-8700-43C3-967A-6A1363B6970D}" type="datetimeFigureOut">
              <a:rPr lang="hr-HR" smtClean="0"/>
              <a:t>18.1.2023.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55450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EC85FC69-8700-43C3-967A-6A1363B6970D}" type="datetimeFigureOut">
              <a:rPr lang="hr-HR" smtClean="0"/>
              <a:t>18.1.2023.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29026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5FC69-8700-43C3-967A-6A1363B6970D}" type="datetimeFigureOut">
              <a:rPr lang="hr-HR" smtClean="0"/>
              <a:t>18.1.2023.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495710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5FC69-8700-43C3-967A-6A1363B6970D}" type="datetimeFigureOut">
              <a:rPr lang="hr-HR" smtClean="0"/>
              <a:t>18.1.2023.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61973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srcRect/>
          <a:stretch>
            <a:fillRect/>
          </a:stretch>
        </p:blipFill>
        <p:spPr bwMode="auto">
          <a:xfrm>
            <a:off x="7308850" y="188913"/>
            <a:ext cx="1727200" cy="7921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18.1.2023.</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69056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5FC69-8700-43C3-967A-6A1363B6970D}" type="datetimeFigureOut">
              <a:rPr lang="hr-HR" smtClean="0"/>
              <a:t>18.1.2023.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181498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18.1.2023.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40472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18.1.2023.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04038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18.1.2023.</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94232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18.1.2023.</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166018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3"/>
          <p:cNvSpPr>
            <a:spLocks noGrp="1"/>
          </p:cNvSpPr>
          <p:nvPr>
            <p:ph type="dt" sz="half" idx="10"/>
          </p:nvPr>
        </p:nvSpPr>
        <p:spPr/>
        <p:txBody>
          <a:bodyPr/>
          <a:lstStyle>
            <a:lvl1pPr>
              <a:defRPr/>
            </a:lvl1pPr>
          </a:lstStyle>
          <a:p>
            <a:fld id="{3C063CE9-41AC-44B6-97E9-7CA224A38917}" type="datetimeFigureOut">
              <a:rPr lang="hr-HR" smtClean="0"/>
              <a:t>18.1.2023.</a:t>
            </a:fld>
            <a:endParaRPr lang="hr-HR"/>
          </a:p>
        </p:txBody>
      </p:sp>
      <p:sp>
        <p:nvSpPr>
          <p:cNvPr id="8" name="Footer Placeholder 4"/>
          <p:cNvSpPr>
            <a:spLocks noGrp="1"/>
          </p:cNvSpPr>
          <p:nvPr>
            <p:ph type="ftr" sz="quarter" idx="11"/>
          </p:nvPr>
        </p:nvSpPr>
        <p:spPr/>
        <p:txBody>
          <a:bodyPr/>
          <a:lstStyle>
            <a:lvl1pPr>
              <a:defRPr/>
            </a:lvl1pPr>
          </a:lstStyle>
          <a:p>
            <a:endParaRPr lang="hr-HR"/>
          </a:p>
        </p:txBody>
      </p:sp>
      <p:sp>
        <p:nvSpPr>
          <p:cNvPr id="9"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33951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3"/>
          <p:cNvSpPr>
            <a:spLocks noGrp="1"/>
          </p:cNvSpPr>
          <p:nvPr>
            <p:ph type="dt" sz="half" idx="10"/>
          </p:nvPr>
        </p:nvSpPr>
        <p:spPr/>
        <p:txBody>
          <a:bodyPr/>
          <a:lstStyle>
            <a:lvl1pPr>
              <a:defRPr/>
            </a:lvl1pPr>
          </a:lstStyle>
          <a:p>
            <a:fld id="{3C063CE9-41AC-44B6-97E9-7CA224A38917}" type="datetimeFigureOut">
              <a:rPr lang="hr-HR" smtClean="0"/>
              <a:t>18.1.2023.</a:t>
            </a:fld>
            <a:endParaRPr lang="hr-HR"/>
          </a:p>
        </p:txBody>
      </p:sp>
      <p:sp>
        <p:nvSpPr>
          <p:cNvPr id="4" name="Footer Placeholder 4"/>
          <p:cNvSpPr>
            <a:spLocks noGrp="1"/>
          </p:cNvSpPr>
          <p:nvPr>
            <p:ph type="ftr" sz="quarter" idx="11"/>
          </p:nvPr>
        </p:nvSpPr>
        <p:spPr/>
        <p:txBody>
          <a:bodyPr/>
          <a:lstStyle>
            <a:lvl1pPr>
              <a:defRPr/>
            </a:lvl1pPr>
          </a:lstStyle>
          <a:p>
            <a:endParaRPr lang="hr-HR"/>
          </a:p>
        </p:txBody>
      </p:sp>
      <p:sp>
        <p:nvSpPr>
          <p:cNvPr id="5"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409162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C063CE9-41AC-44B6-97E9-7CA224A38917}" type="datetimeFigureOut">
              <a:rPr lang="hr-HR" smtClean="0"/>
              <a:t>18.1.2023.</a:t>
            </a:fld>
            <a:endParaRPr lang="hr-HR"/>
          </a:p>
        </p:txBody>
      </p:sp>
      <p:sp>
        <p:nvSpPr>
          <p:cNvPr id="3" name="Footer Placeholder 4"/>
          <p:cNvSpPr>
            <a:spLocks noGrp="1"/>
          </p:cNvSpPr>
          <p:nvPr>
            <p:ph type="ftr" sz="quarter" idx="11"/>
          </p:nvPr>
        </p:nvSpPr>
        <p:spPr/>
        <p:txBody>
          <a:bodyPr/>
          <a:lstStyle>
            <a:lvl1pPr>
              <a:defRPr/>
            </a:lvl1pPr>
          </a:lstStyle>
          <a:p>
            <a:endParaRPr lang="hr-HR"/>
          </a:p>
        </p:txBody>
      </p:sp>
      <p:sp>
        <p:nvSpPr>
          <p:cNvPr id="4"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95092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18.1.2023.</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64930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18.1.2023.</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209881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hr-H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C063CE9-41AC-44B6-97E9-7CA224A38917}" type="datetimeFigureOut">
              <a:rPr lang="hr-HR" smtClean="0"/>
              <a:t>18.1.2023.</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887487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5FC69-8700-43C3-967A-6A1363B6970D}" type="datetimeFigureOut">
              <a:rPr lang="hr-HR" smtClean="0"/>
              <a:t>18.1.2023.</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5DC65-3C2C-4873-A1EB-5C9EE4909E4E}" type="slidenum">
              <a:rPr lang="hr-HR" smtClean="0"/>
              <a:t>‹#›</a:t>
            </a:fld>
            <a:endParaRPr lang="hr-HR"/>
          </a:p>
        </p:txBody>
      </p:sp>
    </p:spTree>
    <p:extLst>
      <p:ext uri="{BB962C8B-B14F-4D97-AF65-F5344CB8AC3E}">
        <p14:creationId xmlns:p14="http://schemas.microsoft.com/office/powerpoint/2010/main" val="22009949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zo.gov.h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classroomclipart.com/clipart-view/Clipart/Culinary/cook-holding-covered-food-dish_jpg.htm" TargetMode="Externa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classroomclipart.com/clipart-view/Clipart/Culinary/chef-holding-covered-plate-color_jpg.htm"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e-usmjeravanje.hzz.hr/"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usmjeravanje.hzz.hr/alati-za-upravljanje-karijer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1196752"/>
            <a:ext cx="5904656" cy="2808312"/>
          </a:xfrm>
        </p:spPr>
        <p:txBody>
          <a:bodyPr>
            <a:noAutofit/>
          </a:bodyPr>
          <a:lstStyle/>
          <a:p>
            <a:pPr>
              <a:spcBef>
                <a:spcPts val="1200"/>
              </a:spcBef>
              <a:spcAft>
                <a:spcPts val="1800"/>
              </a:spcAft>
            </a:pPr>
            <a:r>
              <a:rPr lang="hr-HR" sz="3600" b="1" dirty="0" smtClean="0">
                <a:solidFill>
                  <a:schemeClr val="bg1"/>
                </a:solidFill>
              </a:rPr>
              <a:t>Centar za informiranje</a:t>
            </a:r>
            <a:br>
              <a:rPr lang="hr-HR" sz="3600" b="1" dirty="0" smtClean="0">
                <a:solidFill>
                  <a:schemeClr val="bg1"/>
                </a:solidFill>
              </a:rPr>
            </a:br>
            <a:r>
              <a:rPr lang="hr-HR" sz="3600" b="1" dirty="0" smtClean="0">
                <a:solidFill>
                  <a:schemeClr val="bg1"/>
                </a:solidFill>
              </a:rPr>
              <a:t>i savjetovanje o karijeri</a:t>
            </a:r>
            <a:br>
              <a:rPr lang="hr-HR" sz="3600" b="1" dirty="0" smtClean="0">
                <a:solidFill>
                  <a:schemeClr val="bg1"/>
                </a:solidFill>
              </a:rPr>
            </a:br>
            <a:r>
              <a:rPr lang="hr-HR" sz="3600" b="1" dirty="0" smtClean="0">
                <a:solidFill>
                  <a:schemeClr val="bg1"/>
                </a:solidFill>
              </a:rPr>
              <a:t/>
            </a:r>
            <a:br>
              <a:rPr lang="hr-HR" sz="3600" b="1" dirty="0" smtClean="0">
                <a:solidFill>
                  <a:schemeClr val="bg1"/>
                </a:solidFill>
              </a:rPr>
            </a:br>
            <a:r>
              <a:rPr lang="hr-HR" sz="2000" b="1" dirty="0" smtClean="0">
                <a:solidFill>
                  <a:schemeClr val="bg1"/>
                </a:solidFill>
              </a:rPr>
              <a:t>UPIS U SREDNJU ŠKOLU- </a:t>
            </a:r>
            <a:br>
              <a:rPr lang="hr-HR" sz="2000" b="1" dirty="0" smtClean="0">
                <a:solidFill>
                  <a:schemeClr val="bg1"/>
                </a:solidFill>
              </a:rPr>
            </a:br>
            <a:r>
              <a:rPr lang="hr-HR" sz="2000" b="1" dirty="0" smtClean="0">
                <a:solidFill>
                  <a:schemeClr val="bg1"/>
                </a:solidFill>
              </a:rPr>
              <a:t>UPOZNAJ I OSVIJESTI SVOJA OBILJEŽJA  ZA ODABIR SREDNJE ŠKOLE</a:t>
            </a:r>
            <a:br>
              <a:rPr lang="hr-HR" sz="2000" b="1" dirty="0" smtClean="0">
                <a:solidFill>
                  <a:schemeClr val="bg1"/>
                </a:solidFill>
              </a:rPr>
            </a:br>
            <a:r>
              <a:rPr lang="hr-HR" sz="2000" b="1" dirty="0" smtClean="0">
                <a:solidFill>
                  <a:schemeClr val="bg1"/>
                </a:solidFill>
              </a:rPr>
              <a:t>1/4</a:t>
            </a:r>
            <a:endParaRPr lang="hr-HR" sz="2000" dirty="0">
              <a:solidFill>
                <a:schemeClr val="bg1"/>
              </a:solidFill>
            </a:endParaRPr>
          </a:p>
        </p:txBody>
      </p:sp>
      <p:sp>
        <p:nvSpPr>
          <p:cNvPr id="4" name="Subtitle 3"/>
          <p:cNvSpPr>
            <a:spLocks noGrp="1"/>
          </p:cNvSpPr>
          <p:nvPr>
            <p:ph type="subTitle" idx="1"/>
          </p:nvPr>
        </p:nvSpPr>
        <p:spPr>
          <a:xfrm>
            <a:off x="2843808" y="5082034"/>
            <a:ext cx="6202835" cy="1752600"/>
          </a:xfrm>
        </p:spPr>
        <p:txBody>
          <a:bodyPr/>
          <a:lstStyle/>
          <a:p>
            <a:pPr algn="l"/>
            <a:r>
              <a:rPr lang="hr-HR" sz="1400" dirty="0">
                <a:solidFill>
                  <a:schemeClr val="bg1"/>
                </a:solidFill>
              </a:rPr>
              <a:t>Zagreb</a:t>
            </a:r>
            <a:r>
              <a:rPr lang="hr-HR" sz="1400" dirty="0" smtClean="0">
                <a:solidFill>
                  <a:schemeClr val="bg1"/>
                </a:solidFill>
              </a:rPr>
              <a:t>, 2022/2023. god.</a:t>
            </a:r>
            <a:endParaRPr lang="hr-HR" sz="1400" dirty="0">
              <a:solidFill>
                <a:schemeClr val="bg1"/>
              </a:solidFill>
            </a:endParaRPr>
          </a:p>
          <a:p>
            <a:pPr algn="l"/>
            <a:endParaRPr lang="hr-HR" sz="1400" dirty="0">
              <a:solidFill>
                <a:schemeClr val="bg1"/>
              </a:solidFill>
            </a:endParaRPr>
          </a:p>
          <a:p>
            <a:pPr algn="l"/>
            <a:r>
              <a:rPr lang="hr-HR" sz="1400" dirty="0">
                <a:solidFill>
                  <a:schemeClr val="bg1"/>
                </a:solidFill>
              </a:rPr>
              <a:t>Cjelokupni sadržaj prezentacije je zaštićen autorskim pravima. </a:t>
            </a:r>
          </a:p>
          <a:p>
            <a:pPr algn="l"/>
            <a:r>
              <a:rPr lang="hr-HR" sz="1400" dirty="0">
                <a:solidFill>
                  <a:schemeClr val="bg1"/>
                </a:solidFill>
              </a:rPr>
              <a:t>Nije dozvoljeno korištenje (u cijelosti ili dijelom), prenošenje (elektronsko ili na drugi način), izmjena, ili upotreba ovih sadržaja bilo za javne bilo za komercijalne svrhe bez prethodnog pismenog odobrenja CISOK-a i HZZ-a</a:t>
            </a:r>
          </a:p>
          <a:p>
            <a:pPr algn="l"/>
            <a:endParaRPr lang="hr-HR"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5877272"/>
            <a:ext cx="15843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036" y="5983634"/>
            <a:ext cx="1000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553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hr-HR" sz="4000" b="1" dirty="0" smtClean="0">
                <a:solidFill>
                  <a:srgbClr val="00B0F0"/>
                </a:solidFill>
              </a:rPr>
              <a:t>ZDRAVLJE</a:t>
            </a:r>
            <a:r>
              <a:rPr lang="hr-HR" sz="4400" b="1" i="0" u="none" strike="noStrike" cap="none" baseline="0" dirty="0" smtClean="0">
                <a:solidFill>
                  <a:srgbClr val="FF0066"/>
                </a:solidFill>
                <a:latin typeface="Arial"/>
                <a:ea typeface="Arial"/>
                <a:cs typeface="Arial"/>
                <a:sym typeface="Arial"/>
              </a:rPr>
              <a:t> </a:t>
            </a:r>
            <a:endParaRPr lang="hr-HR" sz="4400" b="1" i="0" u="none" strike="noStrike" cap="none" baseline="0" dirty="0">
              <a:solidFill>
                <a:srgbClr val="FF0066"/>
              </a:solidFill>
              <a:latin typeface="Arial"/>
              <a:ea typeface="Arial"/>
              <a:cs typeface="Arial"/>
              <a:sym typeface="Arial"/>
            </a:endParaRPr>
          </a:p>
        </p:txBody>
      </p:sp>
      <p:sp>
        <p:nvSpPr>
          <p:cNvPr id="301" name="Shape 301"/>
          <p:cNvSpPr txBox="1">
            <a:spLocks noGrp="1"/>
          </p:cNvSpPr>
          <p:nvPr>
            <p:ph type="body" idx="1"/>
          </p:nvPr>
        </p:nvSpPr>
        <p:spPr>
          <a:xfrm>
            <a:off x="467544" y="1556792"/>
            <a:ext cx="8229600" cy="4437856"/>
          </a:xfrm>
          <a:prstGeom prst="rect">
            <a:avLst/>
          </a:prstGeom>
          <a:noFill/>
          <a:ln>
            <a:noFill/>
          </a:ln>
        </p:spPr>
        <p:txBody>
          <a:bodyPr lIns="91425" tIns="45700" rIns="91425" bIns="45700" anchor="t" anchorCtr="0">
            <a:noAutofit/>
          </a:bodyPr>
          <a:lstStyle/>
          <a:p>
            <a:pPr lvl="0"/>
            <a:r>
              <a:rPr lang="hr-HR" sz="1600" dirty="0">
                <a:solidFill>
                  <a:prstClr val="black"/>
                </a:solidFill>
              </a:rPr>
              <a:t>Ministarstvo znanosti i obrazovanja (</a:t>
            </a:r>
            <a:r>
              <a:rPr lang="hr-HR" sz="1600" dirty="0">
                <a:solidFill>
                  <a:prstClr val="black"/>
                </a:solidFill>
                <a:hlinkClick r:id="rId3"/>
              </a:rPr>
              <a:t>www.mzo.gov.hr</a:t>
            </a:r>
            <a:r>
              <a:rPr lang="hr-HR" sz="1600" dirty="0">
                <a:solidFill>
                  <a:prstClr val="black"/>
                </a:solidFill>
              </a:rPr>
              <a:t>) </a:t>
            </a:r>
          </a:p>
          <a:p>
            <a:pPr marL="0" indent="0">
              <a:lnSpc>
                <a:spcPct val="120000"/>
              </a:lnSpc>
              <a:spcBef>
                <a:spcPts val="0"/>
              </a:spcBef>
              <a:spcAft>
                <a:spcPts val="0"/>
              </a:spcAft>
              <a:buClr>
                <a:schemeClr val="dk1"/>
              </a:buClr>
              <a:buSzPct val="100000"/>
              <a:buNone/>
            </a:pPr>
            <a:r>
              <a:rPr lang="hr-HR" sz="1600" dirty="0" smtClean="0"/>
              <a:t>			</a:t>
            </a:r>
            <a:r>
              <a:rPr lang="hr-HR" sz="1600" b="1" dirty="0" smtClean="0"/>
              <a:t>JEDINSTVENI </a:t>
            </a:r>
            <a:r>
              <a:rPr lang="hr-HR" sz="1600" b="1" dirty="0"/>
              <a:t>POPIS ZDRAVSTVENIH ZAHTJEVA </a:t>
            </a:r>
            <a:r>
              <a:rPr lang="hr-HR" sz="1600" b="1" dirty="0" smtClean="0"/>
              <a:t>			SREDNJOŠKOLSKIH OBRAZOVNIH </a:t>
            </a:r>
            <a:r>
              <a:rPr lang="hr-HR" sz="1600" b="1" dirty="0"/>
              <a:t>PROGRAMA U </a:t>
            </a:r>
            <a:r>
              <a:rPr lang="hr-HR" sz="1600" b="1" dirty="0" smtClean="0"/>
              <a:t>			SVRHU UPISA </a:t>
            </a:r>
            <a:r>
              <a:rPr lang="hr-HR" sz="1600" b="1" dirty="0"/>
              <a:t>U I. RAZRED </a:t>
            </a:r>
            <a:r>
              <a:rPr lang="hr-HR" sz="1600" b="1" dirty="0" smtClean="0"/>
              <a:t>SREDNJE ŠKOLE</a:t>
            </a:r>
            <a:endParaRPr lang="hr-HR" sz="1600" b="1" dirty="0"/>
          </a:p>
          <a:p>
            <a:pPr marL="342900" marR="0" lvl="0" indent="-342900" algn="l" rtl="0">
              <a:lnSpc>
                <a:spcPct val="120000"/>
              </a:lnSpc>
              <a:spcBef>
                <a:spcPts val="0"/>
              </a:spcBef>
              <a:spcAft>
                <a:spcPts val="0"/>
              </a:spcAft>
              <a:buClr>
                <a:schemeClr val="dk1"/>
              </a:buClr>
              <a:buSzPct val="100000"/>
              <a:buFont typeface="Arial"/>
              <a:buChar char="•"/>
            </a:pPr>
            <a:endParaRPr lang="hr-HR" sz="1600" b="0" i="0" u="none" strike="noStrike" cap="none" baseline="0" dirty="0" smtClean="0">
              <a:solidFill>
                <a:schemeClr val="dk1"/>
              </a:solidFill>
              <a:latin typeface="Arial"/>
              <a:ea typeface="Arial"/>
              <a:cs typeface="Arial"/>
              <a:sym typeface="Arial"/>
            </a:endParaRPr>
          </a:p>
          <a:p>
            <a:pPr marL="342900" marR="0" lvl="0" indent="-342900" algn="l" rtl="0">
              <a:lnSpc>
                <a:spcPct val="120000"/>
              </a:lnSpc>
              <a:spcBef>
                <a:spcPts val="0"/>
              </a:spcBef>
              <a:spcAft>
                <a:spcPts val="0"/>
              </a:spcAft>
              <a:buClr>
                <a:schemeClr val="dk1"/>
              </a:buClr>
              <a:buSzPct val="100000"/>
              <a:buFont typeface="Arial"/>
              <a:buChar char="•"/>
            </a:pPr>
            <a:endParaRPr lang="hr-HR" sz="1600" dirty="0">
              <a:solidFill>
                <a:schemeClr val="dk1"/>
              </a:solidFill>
              <a:latin typeface="Arial"/>
              <a:ea typeface="Arial"/>
              <a:cs typeface="Arial"/>
              <a:sym typeface="Arial"/>
            </a:endParaRPr>
          </a:p>
          <a:p>
            <a:pPr marL="342900" marR="0" lvl="0" indent="-342900" algn="l" rtl="0">
              <a:lnSpc>
                <a:spcPct val="120000"/>
              </a:lnSpc>
              <a:spcBef>
                <a:spcPts val="0"/>
              </a:spcBef>
              <a:spcAft>
                <a:spcPts val="0"/>
              </a:spcAft>
              <a:buClr>
                <a:schemeClr val="dk1"/>
              </a:buClr>
              <a:buSzPct val="100000"/>
              <a:buFont typeface="Arial"/>
              <a:buChar char="•"/>
            </a:pPr>
            <a:endParaRPr lang="hr-HR" sz="1600" b="0" i="0" u="none" strike="noStrike" cap="none" baseline="0" dirty="0" smtClean="0">
              <a:solidFill>
                <a:schemeClr val="dk1"/>
              </a:solidFill>
              <a:latin typeface="Arial"/>
              <a:ea typeface="Arial"/>
              <a:cs typeface="Arial"/>
              <a:sym typeface="Arial"/>
            </a:endParaRPr>
          </a:p>
          <a:p>
            <a:pPr marL="342900" marR="0" lvl="0" indent="-342900" algn="l" rtl="0">
              <a:lnSpc>
                <a:spcPct val="120000"/>
              </a:lnSpc>
              <a:spcBef>
                <a:spcPts val="0"/>
              </a:spcBef>
              <a:spcAft>
                <a:spcPts val="0"/>
              </a:spcAft>
              <a:buClr>
                <a:schemeClr val="dk1"/>
              </a:buClr>
              <a:buSzPct val="100000"/>
              <a:buFont typeface="Arial"/>
              <a:buChar char="•"/>
            </a:pPr>
            <a:endParaRPr lang="hr-HR" sz="1600" b="0" i="0" u="none" strike="noStrike" cap="none" baseline="0" dirty="0" smtClean="0">
              <a:solidFill>
                <a:schemeClr val="dk1"/>
              </a:solidFill>
              <a:latin typeface="Arial"/>
              <a:ea typeface="Arial"/>
              <a:cs typeface="Arial"/>
              <a:sym typeface="Arial"/>
            </a:endParaRPr>
          </a:p>
          <a:p>
            <a:pPr marL="0" indent="0">
              <a:lnSpc>
                <a:spcPct val="120000"/>
              </a:lnSpc>
              <a:spcBef>
                <a:spcPts val="0"/>
              </a:spcBef>
              <a:spcAft>
                <a:spcPts val="0"/>
              </a:spcAft>
              <a:buClr>
                <a:schemeClr val="dk1"/>
              </a:buClr>
              <a:buSzPct val="100000"/>
              <a:buNone/>
            </a:pPr>
            <a:endParaRPr lang="hr-HR" sz="1600" dirty="0" smtClean="0"/>
          </a:p>
          <a:p>
            <a:pPr>
              <a:lnSpc>
                <a:spcPct val="120000"/>
              </a:lnSpc>
              <a:spcBef>
                <a:spcPts val="0"/>
              </a:spcBef>
              <a:spcAft>
                <a:spcPts val="0"/>
              </a:spcAft>
              <a:buClr>
                <a:schemeClr val="dk1"/>
              </a:buClr>
              <a:buSzPct val="100000"/>
            </a:pPr>
            <a:r>
              <a:rPr lang="hr-HR" sz="1600" dirty="0" smtClean="0"/>
              <a:t>Zdravstveni </a:t>
            </a:r>
            <a:r>
              <a:rPr lang="hr-HR" sz="1600" dirty="0"/>
              <a:t>zahtjevi podrazumijevaju zdravstveno stanje učenika koje treba zadovoljiti kako bi bio u mogućnosti završiti obrazovni program te kako bi nakon završetka obrazovanja svojim stečenim kompetencijama ispunjavao uvjete potrebne za tržište </a:t>
            </a:r>
            <a:r>
              <a:rPr lang="hr-HR" sz="1600" dirty="0" smtClean="0"/>
              <a:t>rada</a:t>
            </a:r>
          </a:p>
          <a:p>
            <a:pPr>
              <a:lnSpc>
                <a:spcPct val="120000"/>
              </a:lnSpc>
              <a:spcBef>
                <a:spcPts val="0"/>
              </a:spcBef>
              <a:spcAft>
                <a:spcPts val="0"/>
              </a:spcAft>
              <a:buClr>
                <a:schemeClr val="dk1"/>
              </a:buClr>
              <a:buSzPct val="100000"/>
            </a:pPr>
            <a:r>
              <a:rPr lang="hr-HR" sz="1600" dirty="0" smtClean="0"/>
              <a:t>Ukoliko imaš zdravstvenih tegoba obrati se nadležnoj školskoj liječnici ili liječniku specijalisti medicina rada koji ti mogu pomoći svojim savjetom</a:t>
            </a:r>
            <a:endParaRPr lang="hr-HR" sz="1600" dirty="0"/>
          </a:p>
          <a:p>
            <a:pPr marL="0" marR="0" lvl="0" indent="0" algn="l" rtl="0">
              <a:lnSpc>
                <a:spcPct val="120000"/>
              </a:lnSpc>
              <a:spcBef>
                <a:spcPts val="0"/>
              </a:spcBef>
              <a:spcAft>
                <a:spcPts val="0"/>
              </a:spcAft>
              <a:buClr>
                <a:schemeClr val="dk1"/>
              </a:buClr>
              <a:buSzPct val="100000"/>
              <a:buNone/>
            </a:pPr>
            <a:r>
              <a:rPr lang="hr-HR" sz="2400" b="0" i="0" u="none" strike="noStrike" cap="none" baseline="0" dirty="0" smtClean="0">
                <a:solidFill>
                  <a:schemeClr val="dk1"/>
                </a:solidFill>
                <a:latin typeface="Arial"/>
                <a:ea typeface="Arial"/>
                <a:cs typeface="Arial"/>
                <a:sym typeface="Arial"/>
              </a:rPr>
              <a:t>														</a:t>
            </a:r>
            <a:endParaRPr sz="2800" b="0" i="0" u="none" strike="noStrike" cap="none" baseline="0" dirty="0">
              <a:solidFill>
                <a:schemeClr val="dk1"/>
              </a:solidFill>
              <a:latin typeface="Arial"/>
              <a:ea typeface="Arial"/>
              <a:cs typeface="Arial"/>
              <a:sym typeface="Arial"/>
            </a:endParaRPr>
          </a:p>
        </p:txBody>
      </p:sp>
      <p:pic>
        <p:nvPicPr>
          <p:cNvPr id="5" name="Shape 93"/>
          <p:cNvPicPr preferRelativeResize="0"/>
          <p:nvPr/>
        </p:nvPicPr>
        <p:blipFill rotWithShape="1">
          <a:blip r:embed="rId4">
            <a:alphaModFix/>
          </a:blip>
          <a:srcRect r="4167" b="14055"/>
          <a:stretch/>
        </p:blipFill>
        <p:spPr>
          <a:xfrm>
            <a:off x="-180528" y="135482"/>
            <a:ext cx="1584325" cy="836612"/>
          </a:xfrm>
          <a:prstGeom prst="rect">
            <a:avLst/>
          </a:prstGeom>
          <a:noFill/>
          <a:ln>
            <a:noFill/>
          </a:ln>
        </p:spPr>
      </p:pic>
      <p:pic>
        <p:nvPicPr>
          <p:cNvPr id="2" name="Picture 1"/>
          <p:cNvPicPr>
            <a:picLocks noChangeAspect="1"/>
          </p:cNvPicPr>
          <p:nvPr/>
        </p:nvPicPr>
        <p:blipFill>
          <a:blip r:embed="rId5"/>
          <a:stretch>
            <a:fillRect/>
          </a:stretch>
        </p:blipFill>
        <p:spPr>
          <a:xfrm>
            <a:off x="683568" y="1916832"/>
            <a:ext cx="2414082" cy="2087557"/>
          </a:xfrm>
          <a:prstGeom prst="rect">
            <a:avLst/>
          </a:prstGeom>
        </p:spPr>
      </p:pic>
    </p:spTree>
    <p:extLst>
      <p:ext uri="{BB962C8B-B14F-4D97-AF65-F5344CB8AC3E}">
        <p14:creationId xmlns:p14="http://schemas.microsoft.com/office/powerpoint/2010/main" val="1176290633"/>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smtClean="0">
                <a:solidFill>
                  <a:srgbClr val="00B0F0"/>
                </a:solidFill>
              </a:rPr>
              <a:t>ZDRAVLJE- primjeri</a:t>
            </a:r>
            <a:endParaRPr lang="hr-HR" sz="4000" dirty="0"/>
          </a:p>
        </p:txBody>
      </p:sp>
      <p:sp>
        <p:nvSpPr>
          <p:cNvPr id="3" name="Content Placeholder 2"/>
          <p:cNvSpPr>
            <a:spLocks noGrp="1"/>
          </p:cNvSpPr>
          <p:nvPr>
            <p:ph idx="1"/>
          </p:nvPr>
        </p:nvSpPr>
        <p:spPr>
          <a:xfrm>
            <a:off x="457200" y="1600200"/>
            <a:ext cx="8229600" cy="4781128"/>
          </a:xfrm>
        </p:spPr>
        <p:txBody>
          <a:bodyPr/>
          <a:lstStyle/>
          <a:p>
            <a:r>
              <a:rPr lang="hr-HR" sz="1600" u="sng" dirty="0" smtClean="0"/>
              <a:t>Vozač/</a:t>
            </a:r>
            <a:r>
              <a:rPr lang="hr-HR" sz="1600" u="sng" dirty="0" err="1" smtClean="0"/>
              <a:t>ica</a:t>
            </a:r>
            <a:r>
              <a:rPr lang="hr-HR" sz="1600" dirty="0" smtClean="0"/>
              <a:t> - Marko ima izraženu skoliozu (nosi </a:t>
            </a:r>
            <a:r>
              <a:rPr lang="hr-HR" sz="1600" dirty="0" err="1" smtClean="0"/>
              <a:t>ortozu</a:t>
            </a:r>
            <a:r>
              <a:rPr lang="hr-HR" sz="1600" dirty="0" smtClean="0"/>
              <a:t>). Želio bi postati vozač autobusa. </a:t>
            </a:r>
            <a:r>
              <a:rPr lang="hr-HR" sz="1600" dirty="0"/>
              <a:t>Prema jedinstvenom popisu zdravstvenih zahtjeva između ostalih za ovo zanimanje su kronični poremećaji </a:t>
            </a:r>
            <a:r>
              <a:rPr lang="hr-HR" sz="1600" dirty="0" smtClean="0"/>
              <a:t>mišićno-koštanog sustava.</a:t>
            </a:r>
          </a:p>
          <a:p>
            <a:endParaRPr lang="hr-HR" sz="1600" dirty="0" smtClean="0"/>
          </a:p>
          <a:p>
            <a:pPr lvl="0"/>
            <a:r>
              <a:rPr lang="hr-HR" sz="1600" u="sng" dirty="0" smtClean="0">
                <a:solidFill>
                  <a:schemeClr val="dk1"/>
                </a:solidFill>
                <a:ea typeface="Arial"/>
                <a:cs typeface="Arial"/>
                <a:sym typeface="Arial"/>
              </a:rPr>
              <a:t>Geološki/a tehničar/ka</a:t>
            </a:r>
            <a:r>
              <a:rPr lang="hr-HR" sz="1600" dirty="0" smtClean="0">
                <a:solidFill>
                  <a:schemeClr val="dk1"/>
                </a:solidFill>
                <a:ea typeface="Arial"/>
                <a:cs typeface="Arial"/>
                <a:sym typeface="Arial"/>
              </a:rPr>
              <a:t> – Marta </a:t>
            </a:r>
            <a:r>
              <a:rPr lang="hr-HR" sz="1600" dirty="0">
                <a:solidFill>
                  <a:schemeClr val="dk1"/>
                </a:solidFill>
                <a:ea typeface="Arial"/>
                <a:cs typeface="Arial"/>
                <a:sym typeface="Arial"/>
              </a:rPr>
              <a:t>jako želi upisati školu </a:t>
            </a:r>
            <a:r>
              <a:rPr lang="hr-HR" sz="1600" dirty="0" smtClean="0">
                <a:solidFill>
                  <a:schemeClr val="dk1"/>
                </a:solidFill>
                <a:ea typeface="Arial"/>
                <a:cs typeface="Arial"/>
                <a:sym typeface="Arial"/>
              </a:rPr>
              <a:t>za geološku </a:t>
            </a:r>
            <a:r>
              <a:rPr lang="hr-HR" sz="1600" dirty="0">
                <a:solidFill>
                  <a:schemeClr val="dk1"/>
                </a:solidFill>
                <a:ea typeface="Arial"/>
                <a:cs typeface="Arial"/>
                <a:sym typeface="Arial"/>
              </a:rPr>
              <a:t>tehničarku. Boluje od epilepsije. Mora redovito koristiti terapiju. </a:t>
            </a:r>
            <a:r>
              <a:rPr lang="hr-HR" sz="1600" dirty="0" smtClean="0">
                <a:solidFill>
                  <a:schemeClr val="dk1"/>
                </a:solidFill>
                <a:ea typeface="Arial"/>
                <a:cs typeface="Arial"/>
                <a:sym typeface="Arial"/>
              </a:rPr>
              <a:t>Prema </a:t>
            </a:r>
            <a:r>
              <a:rPr lang="hr-HR" sz="1600" dirty="0">
                <a:solidFill>
                  <a:schemeClr val="dk1"/>
                </a:solidFill>
                <a:ea typeface="Arial"/>
                <a:cs typeface="Arial"/>
                <a:sym typeface="Arial"/>
              </a:rPr>
              <a:t>jedinstvenom popisu </a:t>
            </a:r>
            <a:r>
              <a:rPr lang="hr-HR" sz="1600" dirty="0" smtClean="0">
                <a:solidFill>
                  <a:schemeClr val="dk1"/>
                </a:solidFill>
                <a:ea typeface="Arial"/>
                <a:cs typeface="Arial"/>
                <a:sym typeface="Arial"/>
              </a:rPr>
              <a:t>zdravstvenih </a:t>
            </a:r>
            <a:r>
              <a:rPr lang="hr-HR" sz="1600" dirty="0">
                <a:solidFill>
                  <a:schemeClr val="dk1"/>
                </a:solidFill>
                <a:ea typeface="Arial"/>
                <a:cs typeface="Arial"/>
                <a:sym typeface="Arial"/>
              </a:rPr>
              <a:t>zahtjeva između </a:t>
            </a:r>
            <a:r>
              <a:rPr lang="hr-HR" sz="1600" dirty="0" smtClean="0">
                <a:solidFill>
                  <a:schemeClr val="dk1"/>
                </a:solidFill>
                <a:ea typeface="Arial"/>
                <a:cs typeface="Arial"/>
                <a:sym typeface="Arial"/>
              </a:rPr>
              <a:t>ostalih </a:t>
            </a:r>
            <a:r>
              <a:rPr lang="hr-HR" sz="1600" dirty="0">
                <a:solidFill>
                  <a:schemeClr val="dk1"/>
                </a:solidFill>
                <a:ea typeface="Arial"/>
                <a:cs typeface="Arial"/>
                <a:sym typeface="Arial"/>
              </a:rPr>
              <a:t>kontraindikacije za ovo zanimanje su i kronični </a:t>
            </a:r>
            <a:r>
              <a:rPr lang="hr-HR" sz="1600" dirty="0" smtClean="0">
                <a:solidFill>
                  <a:schemeClr val="dk1"/>
                </a:solidFill>
                <a:ea typeface="Arial"/>
                <a:cs typeface="Arial"/>
                <a:sym typeface="Arial"/>
              </a:rPr>
              <a:t>poremećaji </a:t>
            </a:r>
            <a:r>
              <a:rPr lang="hr-HR" sz="1600" dirty="0">
                <a:solidFill>
                  <a:schemeClr val="dk1"/>
                </a:solidFill>
                <a:ea typeface="Arial"/>
                <a:cs typeface="Arial"/>
                <a:sym typeface="Arial"/>
              </a:rPr>
              <a:t>koji mogu dovesti do gubitka svijesti i poremećaja </a:t>
            </a:r>
            <a:r>
              <a:rPr lang="hr-HR" sz="1600" dirty="0" smtClean="0">
                <a:solidFill>
                  <a:schemeClr val="dk1"/>
                </a:solidFill>
                <a:ea typeface="Arial"/>
                <a:cs typeface="Arial"/>
                <a:sym typeface="Arial"/>
              </a:rPr>
              <a:t>ravnoteže.</a:t>
            </a:r>
            <a:endParaRPr lang="hr-HR" sz="1600" dirty="0">
              <a:solidFill>
                <a:schemeClr val="dk1"/>
              </a:solidFill>
              <a:ea typeface="Arial"/>
              <a:cs typeface="Arial"/>
              <a:sym typeface="Arial"/>
            </a:endParaRPr>
          </a:p>
          <a:p>
            <a:endParaRPr lang="hr-HR" sz="1600" dirty="0" smtClean="0"/>
          </a:p>
          <a:p>
            <a:endParaRPr lang="hr-HR" sz="1600" dirty="0"/>
          </a:p>
          <a:p>
            <a:endParaRPr lang="hr-HR" sz="1600" dirty="0" smtClean="0"/>
          </a:p>
          <a:p>
            <a:endParaRPr lang="hr-HR" sz="1600" dirty="0"/>
          </a:p>
          <a:p>
            <a:endParaRPr lang="hr-HR" sz="1600" dirty="0" smtClean="0"/>
          </a:p>
          <a:p>
            <a:endParaRPr lang="hr-HR" sz="1600" dirty="0" smtClean="0"/>
          </a:p>
          <a:p>
            <a:r>
              <a:rPr lang="pl-PL" sz="1600" u="sng" dirty="0" smtClean="0"/>
              <a:t>Zdravstvena </a:t>
            </a:r>
            <a:r>
              <a:rPr lang="pl-PL" sz="1600" u="sng" dirty="0"/>
              <a:t>sposobnost učenika za gimnazijske </a:t>
            </a:r>
            <a:r>
              <a:rPr lang="pl-PL" sz="1600" u="sng" dirty="0" smtClean="0"/>
              <a:t>programe </a:t>
            </a:r>
            <a:r>
              <a:rPr lang="pl-PL" sz="1600" dirty="0"/>
              <a:t>- zdravstveni zahtjevi </a:t>
            </a:r>
          </a:p>
          <a:p>
            <a:pPr marL="0" indent="0">
              <a:buNone/>
            </a:pPr>
            <a:r>
              <a:rPr lang="pl-PL" sz="1600" dirty="0" smtClean="0"/>
              <a:t>      svode se isključivo </a:t>
            </a:r>
            <a:r>
              <a:rPr lang="pl-PL" sz="1600" dirty="0"/>
              <a:t>na uredno kognitivno funkcioniranje kao preduvjet za svladavanje </a:t>
            </a:r>
            <a:r>
              <a:rPr lang="pl-PL" sz="1600" dirty="0" smtClean="0"/>
              <a:t>     </a:t>
            </a:r>
          </a:p>
          <a:p>
            <a:pPr marL="0" indent="0">
              <a:buNone/>
            </a:pPr>
            <a:r>
              <a:rPr lang="pl-PL" sz="1600" dirty="0"/>
              <a:t> </a:t>
            </a:r>
            <a:r>
              <a:rPr lang="pl-PL" sz="1600" dirty="0" smtClean="0"/>
              <a:t>     nastavnoga programa </a:t>
            </a:r>
            <a:r>
              <a:rPr lang="pl-PL" sz="1600" dirty="0"/>
              <a:t>u intelektualnome </a:t>
            </a:r>
            <a:r>
              <a:rPr lang="pl-PL" sz="1600" dirty="0" smtClean="0"/>
              <a:t>smislu.</a:t>
            </a:r>
            <a:r>
              <a:rPr lang="hr-HR" sz="1600" dirty="0" smtClean="0"/>
              <a:t>	</a:t>
            </a:r>
            <a:r>
              <a:rPr lang="hr-HR" sz="1600" smtClean="0"/>
              <a:t>	</a:t>
            </a:r>
            <a:endParaRPr lang="hr-HR" sz="1600" dirty="0" smtClean="0"/>
          </a:p>
          <a:p>
            <a:pPr marL="0" lvl="0" indent="0">
              <a:buNone/>
            </a:pPr>
            <a:endParaRPr lang="hr-HR" sz="1600" dirty="0">
              <a:solidFill>
                <a:schemeClr val="dk1"/>
              </a:solidFill>
              <a:ea typeface="Arial"/>
              <a:cs typeface="Arial"/>
              <a:sym typeface="Arial"/>
            </a:endParaRPr>
          </a:p>
          <a:p>
            <a:pPr marL="0" indent="0">
              <a:buNone/>
            </a:pPr>
            <a:endParaRPr lang="hr-HR" sz="1600" dirty="0" smtClean="0"/>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pic>
        <p:nvPicPr>
          <p:cNvPr id="5" name="Picture 2" descr="C:\Users\imajvald\Desktop\geologist-600x3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789040"/>
            <a:ext cx="2906403"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688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36494"/>
            <a:ext cx="8229600" cy="1143000"/>
          </a:xfrm>
        </p:spPr>
        <p:txBody>
          <a:bodyPr/>
          <a:lstStyle/>
          <a:p>
            <a:r>
              <a:rPr lang="hr-HR" sz="4000" b="1" dirty="0" smtClean="0">
                <a:solidFill>
                  <a:srgbClr val="00B0F0"/>
                </a:solidFill>
              </a:rPr>
              <a:t>RADNE NAVIKE I POSTIGNUĆA</a:t>
            </a:r>
            <a:endParaRPr lang="hr-HR" sz="4000" dirty="0"/>
          </a:p>
        </p:txBody>
      </p:sp>
      <p:sp>
        <p:nvSpPr>
          <p:cNvPr id="3" name="Content Placeholder 2"/>
          <p:cNvSpPr>
            <a:spLocks noGrp="1"/>
          </p:cNvSpPr>
          <p:nvPr>
            <p:ph idx="1"/>
          </p:nvPr>
        </p:nvSpPr>
        <p:spPr/>
        <p:txBody>
          <a:bodyPr/>
          <a:lstStyle/>
          <a:p>
            <a:r>
              <a:rPr lang="hr-HR" sz="2400" dirty="0" smtClean="0"/>
              <a:t>Koliko dnevno si posvećen učenju/obrazovanju? </a:t>
            </a:r>
          </a:p>
          <a:p>
            <a:endParaRPr lang="hr-HR" sz="2400" dirty="0" smtClean="0"/>
          </a:p>
          <a:p>
            <a:r>
              <a:rPr lang="hr-HR" sz="2400" dirty="0" smtClean="0"/>
              <a:t>Jesi li kampanjac ili redovito učiš?</a:t>
            </a:r>
          </a:p>
          <a:p>
            <a:endParaRPr lang="hr-HR" sz="2400" dirty="0" smtClean="0"/>
          </a:p>
          <a:p>
            <a:r>
              <a:rPr lang="hr-HR" sz="2400" dirty="0" smtClean="0"/>
              <a:t>Kakav ti je školski uspjeh?</a:t>
            </a:r>
          </a:p>
          <a:p>
            <a:endParaRPr lang="hr-HR" sz="2400" dirty="0" smtClean="0"/>
          </a:p>
          <a:p>
            <a:r>
              <a:rPr lang="hr-HR" sz="2400" dirty="0" smtClean="0"/>
              <a:t>Imaš li neka druga postignuća (pr. natjecanja, aktivno treniranje)?</a:t>
            </a:r>
          </a:p>
          <a:p>
            <a:endParaRPr lang="hr-HR" sz="2400" dirty="0" smtClean="0"/>
          </a:p>
          <a:p>
            <a:r>
              <a:rPr lang="hr-HR" sz="2400" dirty="0" smtClean="0"/>
              <a:t>Voliš li više učiti teoriju ili praktično?</a:t>
            </a:r>
            <a:endParaRPr lang="hr-HR" sz="2400" dirty="0"/>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pic>
        <p:nvPicPr>
          <p:cNvPr id="5" name="Picture 4"/>
          <p:cNvPicPr>
            <a:picLocks noChangeAspect="1"/>
          </p:cNvPicPr>
          <p:nvPr/>
        </p:nvPicPr>
        <p:blipFill>
          <a:blip r:embed="rId3"/>
          <a:stretch>
            <a:fillRect/>
          </a:stretch>
        </p:blipFill>
        <p:spPr>
          <a:xfrm>
            <a:off x="6660232" y="2420888"/>
            <a:ext cx="1621046" cy="1586309"/>
          </a:xfrm>
          <a:prstGeom prst="rect">
            <a:avLst/>
          </a:prstGeom>
        </p:spPr>
      </p:pic>
    </p:spTree>
    <p:extLst>
      <p:ext uri="{BB962C8B-B14F-4D97-AF65-F5344CB8AC3E}">
        <p14:creationId xmlns:p14="http://schemas.microsoft.com/office/powerpoint/2010/main" val="213224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7200"/>
            <a:ext cx="8229600" cy="1143000"/>
          </a:xfrm>
        </p:spPr>
        <p:txBody>
          <a:bodyPr/>
          <a:lstStyle/>
          <a:p>
            <a:r>
              <a:rPr lang="hr-HR" sz="3600" b="1" dirty="0">
                <a:solidFill>
                  <a:srgbClr val="00B0F0"/>
                </a:solidFill>
              </a:rPr>
              <a:t>RADNE NAVIKE I </a:t>
            </a:r>
            <a:r>
              <a:rPr lang="hr-HR" sz="3600" b="1" dirty="0" smtClean="0">
                <a:solidFill>
                  <a:srgbClr val="00B0F0"/>
                </a:solidFill>
              </a:rPr>
              <a:t>POSTIGNUĆA- primjeri</a:t>
            </a:r>
            <a:endParaRPr lang="hr-HR" sz="3600" dirty="0"/>
          </a:p>
        </p:txBody>
      </p:sp>
      <p:sp>
        <p:nvSpPr>
          <p:cNvPr id="3" name="Content Placeholder 2"/>
          <p:cNvSpPr>
            <a:spLocks noGrp="1"/>
          </p:cNvSpPr>
          <p:nvPr>
            <p:ph idx="1"/>
          </p:nvPr>
        </p:nvSpPr>
        <p:spPr/>
        <p:txBody>
          <a:bodyPr/>
          <a:lstStyle/>
          <a:p>
            <a:r>
              <a:rPr lang="hr-HR" sz="1600" u="sng" dirty="0" smtClean="0"/>
              <a:t>Ante</a:t>
            </a:r>
            <a:r>
              <a:rPr lang="hr-HR" sz="1600" dirty="0" smtClean="0"/>
              <a:t> u osnovnoj školi prolazi s odličnim uspjehom. Za učenje baš nema vremena jer aktivno trenira dva puta dnevno. Uglavnom sve što nauči zapamti na satu. Preko vikenda je često odsutan jer ima natjecanja. Roditelji mu savjetuju da upiše klasičnu gimnaziju jer su oni išli u nju i nije potrebno toliko bodova </a:t>
            </a:r>
            <a:r>
              <a:rPr lang="hr-HR" sz="1600" dirty="0" err="1" smtClean="0"/>
              <a:t>bodova</a:t>
            </a:r>
            <a:r>
              <a:rPr lang="hr-HR" sz="1600" dirty="0" smtClean="0"/>
              <a:t> kao za druge gimnazije. Misle da će moći </a:t>
            </a:r>
            <a:r>
              <a:rPr lang="hr-HR" sz="1600" dirty="0" err="1" smtClean="0"/>
              <a:t>iskombinirati</a:t>
            </a:r>
            <a:r>
              <a:rPr lang="hr-HR" sz="1600" dirty="0" smtClean="0"/>
              <a:t> nastavu koja se odvija i subotom i dodatni latinski i grčki jezik. On bi radije upisao športsku gimnaziju. Što vi mislite? </a:t>
            </a:r>
          </a:p>
          <a:p>
            <a:endParaRPr lang="hr-HR" sz="1600" dirty="0"/>
          </a:p>
          <a:p>
            <a:r>
              <a:rPr lang="hr-HR" sz="1600" u="sng" dirty="0" err="1" smtClean="0"/>
              <a:t>Gita</a:t>
            </a:r>
            <a:r>
              <a:rPr lang="hr-HR" sz="1600" dirty="0" smtClean="0"/>
              <a:t> jako voli raditi kolače i torte. Kreativna je i obožava raditi rukotvorine. Teško joj idu predmeti koji zahtijevaju puno čitanja i učenja napamet, a to baš i ne voli. Razmišlja o tome da upiše školu za slastičarku, ali sestra joj je rekla da radije upiše školu za upravnu referenticu jer nakon nje može na fakultet. Što vi mislite? </a:t>
            </a:r>
          </a:p>
          <a:p>
            <a:endParaRPr lang="hr-HR" sz="1600" dirty="0" smtClean="0"/>
          </a:p>
          <a:p>
            <a:r>
              <a:rPr lang="hr-HR" sz="1600" u="sng" dirty="0" smtClean="0"/>
              <a:t>Luka</a:t>
            </a:r>
            <a:r>
              <a:rPr lang="hr-HR" sz="1600" dirty="0" smtClean="0"/>
              <a:t> želi upisati tehničara za računalstvo. Tamo mu planira ići najbolji prijatelj, a i škola je relativno blizu. Malo ga je strah jer se ispisao s informatike, a i ne idu mu tehnički predmeti, pogotovo matematika i fizika. Nije se puno raspitivao o programu, i nada se da će imati dovoljno bodova. Što bi mu vi savjetovali?</a:t>
            </a:r>
            <a:endParaRPr lang="hr-HR" sz="1600" dirty="0"/>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spTree>
    <p:extLst>
      <p:ext uri="{BB962C8B-B14F-4D97-AF65-F5344CB8AC3E}">
        <p14:creationId xmlns:p14="http://schemas.microsoft.com/office/powerpoint/2010/main" val="54224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Shape 273"/>
          <p:cNvSpPr txBox="1">
            <a:spLocks noGrp="1"/>
          </p:cNvSpPr>
          <p:nvPr>
            <p:ph type="title"/>
          </p:nvPr>
        </p:nvSpPr>
        <p:spPr>
          <a:xfrm>
            <a:off x="0" y="549275"/>
            <a:ext cx="8820471"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OSOBINE </a:t>
            </a:r>
            <a:r>
              <a:rPr lang="hr-HR" sz="4000" b="1" i="0" u="none" strike="noStrike" cap="none" baseline="0" dirty="0" smtClean="0">
                <a:solidFill>
                  <a:srgbClr val="00B0F0"/>
                </a:solidFill>
                <a:latin typeface="Arial"/>
                <a:ea typeface="Arial"/>
                <a:cs typeface="Arial"/>
                <a:sym typeface="Arial"/>
              </a:rPr>
              <a:t>LIČNOSTI </a:t>
            </a:r>
            <a:br>
              <a:rPr lang="hr-HR" sz="4000" b="1" i="0" u="none" strike="noStrike" cap="none" baseline="0" dirty="0" smtClean="0">
                <a:solidFill>
                  <a:srgbClr val="00B0F0"/>
                </a:solidFill>
                <a:latin typeface="Arial"/>
                <a:ea typeface="Arial"/>
                <a:cs typeface="Arial"/>
                <a:sym typeface="Arial"/>
              </a:rPr>
            </a:br>
            <a:r>
              <a:rPr lang="hr-HR" sz="4000" b="1" i="0" u="none" strike="noStrike" cap="none" baseline="0" dirty="0" smtClean="0">
                <a:solidFill>
                  <a:srgbClr val="00B0F0"/>
                </a:solidFill>
                <a:latin typeface="Arial"/>
                <a:ea typeface="Arial"/>
                <a:cs typeface="Arial"/>
                <a:sym typeface="Arial"/>
              </a:rPr>
              <a:t>(OSOBNOSTI)</a:t>
            </a:r>
            <a:endParaRPr lang="hr-HR" sz="4000" b="1" i="0" u="none" strike="noStrike" cap="none" baseline="0" dirty="0">
              <a:solidFill>
                <a:srgbClr val="00B0F0"/>
              </a:solidFill>
              <a:latin typeface="Arial"/>
              <a:ea typeface="Arial"/>
              <a:cs typeface="Arial"/>
              <a:sym typeface="Arial"/>
            </a:endParaRPr>
          </a:p>
        </p:txBody>
      </p:sp>
      <p:sp>
        <p:nvSpPr>
          <p:cNvPr id="278" name="Shape 278"/>
          <p:cNvSpPr txBox="1">
            <a:spLocks noGrp="1"/>
          </p:cNvSpPr>
          <p:nvPr>
            <p:ph type="body" idx="1"/>
          </p:nvPr>
        </p:nvSpPr>
        <p:spPr>
          <a:xfrm>
            <a:off x="107504" y="1844674"/>
            <a:ext cx="8640960" cy="4680669"/>
          </a:xfrm>
          <a:prstGeom prst="rect">
            <a:avLst/>
          </a:prstGeom>
          <a:noFill/>
          <a:ln>
            <a:noFill/>
          </a:ln>
        </p:spPr>
        <p:txBody>
          <a:bodyPr lIns="91425" tIns="45700" rIns="91425" bIns="45700" anchor="t" anchorCtr="0">
            <a:noAutofit/>
          </a:bodyPr>
          <a:lstStyle/>
          <a:p>
            <a:pPr>
              <a:lnSpc>
                <a:spcPct val="80000"/>
              </a:lnSpc>
              <a:spcBef>
                <a:spcPts val="592"/>
              </a:spcBef>
              <a:spcAft>
                <a:spcPts val="0"/>
              </a:spcAft>
              <a:buClr>
                <a:schemeClr val="dk1"/>
              </a:buClr>
              <a:buSzPct val="98666"/>
              <a:buFont typeface="Arial"/>
              <a:buChar char="•"/>
            </a:pPr>
            <a:r>
              <a:rPr lang="hr-HR" sz="1600" dirty="0"/>
              <a:t>Ličnost je skup osobina koje značajno utječu na način reagiranja ili ponašanja u različitim situacijama</a:t>
            </a:r>
            <a:r>
              <a:rPr lang="hr-HR" sz="1600" dirty="0" smtClean="0"/>
              <a:t>.</a:t>
            </a:r>
          </a:p>
          <a:p>
            <a:pPr>
              <a:lnSpc>
                <a:spcPct val="80000"/>
              </a:lnSpc>
              <a:spcBef>
                <a:spcPts val="592"/>
              </a:spcBef>
              <a:spcAft>
                <a:spcPts val="0"/>
              </a:spcAft>
              <a:buClr>
                <a:schemeClr val="dk1"/>
              </a:buClr>
              <a:buSzPct val="98666"/>
              <a:buFont typeface="Arial"/>
              <a:buChar char="•"/>
            </a:pPr>
            <a:endParaRPr lang="hr-HR" sz="1600" dirty="0" smtClean="0"/>
          </a:p>
          <a:p>
            <a:pPr>
              <a:lnSpc>
                <a:spcPct val="80000"/>
              </a:lnSpc>
              <a:spcBef>
                <a:spcPts val="592"/>
              </a:spcBef>
              <a:spcAft>
                <a:spcPts val="0"/>
              </a:spcAft>
              <a:buClr>
                <a:schemeClr val="dk1"/>
              </a:buClr>
              <a:buSzPct val="98666"/>
              <a:buFont typeface="Arial"/>
              <a:buChar char="•"/>
            </a:pPr>
            <a:r>
              <a:rPr lang="hr-HR" sz="1600" dirty="0" smtClean="0"/>
              <a:t>npr</a:t>
            </a:r>
            <a:r>
              <a:rPr lang="hr-HR" sz="1600" dirty="0"/>
              <a:t>. druželjubivost, zatvorenost, prilagodljivost, toplina, dominacija, otvorenost, poslušnost, opreznost, maštovitost, bojažljivost, organiziranost, opuštenost.</a:t>
            </a:r>
          </a:p>
          <a:p>
            <a:pPr marL="342900" marR="0" lvl="0" indent="-342900" algn="l" rtl="0">
              <a:lnSpc>
                <a:spcPct val="80000"/>
              </a:lnSpc>
              <a:spcBef>
                <a:spcPts val="592"/>
              </a:spcBef>
              <a:spcAft>
                <a:spcPts val="0"/>
              </a:spcAft>
              <a:buClr>
                <a:schemeClr val="dk1"/>
              </a:buClr>
              <a:buSzPct val="98666"/>
              <a:buFont typeface="Arial"/>
              <a:buChar char="•"/>
            </a:pPr>
            <a:endParaRPr lang="hr-HR" sz="1600" dirty="0" smtClean="0"/>
          </a:p>
          <a:p>
            <a:pPr marL="342900" marR="0" lvl="0" indent="-342900" algn="l" rtl="0">
              <a:lnSpc>
                <a:spcPct val="80000"/>
              </a:lnSpc>
              <a:spcBef>
                <a:spcPts val="592"/>
              </a:spcBef>
              <a:spcAft>
                <a:spcPts val="0"/>
              </a:spcAft>
              <a:buClr>
                <a:schemeClr val="dk1"/>
              </a:buClr>
              <a:buSzPct val="98666"/>
              <a:buFont typeface="Arial"/>
              <a:buChar char="•"/>
            </a:pPr>
            <a:r>
              <a:rPr lang="hr-HR" sz="1600" dirty="0" smtClean="0"/>
              <a:t>z</a:t>
            </a:r>
            <a:r>
              <a:rPr lang="hr-HR" sz="1600" b="0" i="0" u="none" strike="noStrike" cap="none" baseline="0" dirty="0" smtClean="0">
                <a:solidFill>
                  <a:schemeClr val="dk1"/>
                </a:solidFill>
                <a:sym typeface="Arial"/>
              </a:rPr>
              <a:t>a </a:t>
            </a:r>
            <a:r>
              <a:rPr lang="hr-HR" sz="1600" b="0" i="0" u="none" strike="noStrike" cap="none" baseline="0" dirty="0">
                <a:solidFill>
                  <a:schemeClr val="dk1"/>
                </a:solidFill>
                <a:sym typeface="Arial"/>
              </a:rPr>
              <a:t>svako su zanimanje poželjne neke osobine, što ne znači da su te iste osobine jednako poželjne i važne u svim zanimanjima </a:t>
            </a:r>
            <a:endParaRPr lang="hr-HR" sz="1600" b="0" i="0" u="none" strike="noStrike" cap="none" baseline="0" dirty="0" smtClean="0">
              <a:solidFill>
                <a:schemeClr val="dk1"/>
              </a:solidFill>
              <a:sym typeface="Arial"/>
            </a:endParaRPr>
          </a:p>
          <a:p>
            <a:pPr marL="0" marR="0" lvl="0" indent="0" algn="l" rtl="0">
              <a:lnSpc>
                <a:spcPct val="80000"/>
              </a:lnSpc>
              <a:spcBef>
                <a:spcPts val="592"/>
              </a:spcBef>
              <a:spcAft>
                <a:spcPts val="0"/>
              </a:spcAft>
              <a:buClr>
                <a:schemeClr val="dk1"/>
              </a:buClr>
              <a:buSzPct val="98666"/>
              <a:buNone/>
            </a:pPr>
            <a:endParaRPr lang="hr-HR" sz="1600" b="0" i="0" u="none" strike="noStrike" cap="none" baseline="0" dirty="0">
              <a:solidFill>
                <a:schemeClr val="dk1"/>
              </a:solidFill>
              <a:sym typeface="Arial"/>
            </a:endParaRPr>
          </a:p>
          <a:p>
            <a:pPr marL="342900" marR="0" lvl="0" indent="-342900" algn="l" rtl="0">
              <a:lnSpc>
                <a:spcPct val="80000"/>
              </a:lnSpc>
              <a:spcBef>
                <a:spcPts val="592"/>
              </a:spcBef>
              <a:spcAft>
                <a:spcPts val="0"/>
              </a:spcAft>
              <a:buClr>
                <a:schemeClr val="dk1"/>
              </a:buClr>
              <a:buSzPct val="98666"/>
              <a:buFont typeface="Arial"/>
              <a:buChar char="•"/>
            </a:pPr>
            <a:r>
              <a:rPr lang="hr-HR" sz="1600" b="0" i="0" u="none" strike="noStrike" cap="none" baseline="0" dirty="0">
                <a:solidFill>
                  <a:schemeClr val="dk1"/>
                </a:solidFill>
                <a:sym typeface="Arial"/>
              </a:rPr>
              <a:t>važno je osobine koje imamo uskladiti s tipom posla koji obavljamo, jer za pojedina zanimanja nisu sve osobine dobrodošle </a:t>
            </a:r>
          </a:p>
          <a:p>
            <a:pPr marL="342900" marR="0" lvl="0" indent="-342900" algn="l" rtl="0">
              <a:lnSpc>
                <a:spcPct val="80000"/>
              </a:lnSpc>
              <a:spcBef>
                <a:spcPts val="592"/>
              </a:spcBef>
              <a:spcAft>
                <a:spcPts val="0"/>
              </a:spcAft>
              <a:buClr>
                <a:schemeClr val="dk1"/>
              </a:buClr>
              <a:buFont typeface="Arial"/>
              <a:buNone/>
            </a:pPr>
            <a:endParaRPr sz="2800" b="0" i="0" u="none" strike="noStrike" cap="none" baseline="0" dirty="0">
              <a:solidFill>
                <a:schemeClr val="dk1"/>
              </a:solidFill>
              <a:sym typeface="Arial"/>
            </a:endParaRPr>
          </a:p>
        </p:txBody>
      </p:sp>
      <p:pic>
        <p:nvPicPr>
          <p:cNvPr id="9" name="Shape 93"/>
          <p:cNvPicPr preferRelativeResize="0"/>
          <p:nvPr/>
        </p:nvPicPr>
        <p:blipFill rotWithShape="1">
          <a:blip r:embed="rId3">
            <a:alphaModFix/>
          </a:blip>
          <a:srcRect r="4167" b="14055"/>
          <a:stretch/>
        </p:blipFill>
        <p:spPr>
          <a:xfrm>
            <a:off x="-108520" y="130969"/>
            <a:ext cx="1584325" cy="836612"/>
          </a:xfrm>
          <a:prstGeom prst="rect">
            <a:avLst/>
          </a:prstGeom>
          <a:noFill/>
          <a:ln>
            <a:noFill/>
          </a:ln>
        </p:spPr>
      </p:pic>
      <p:pic>
        <p:nvPicPr>
          <p:cNvPr id="10" name="Shape 274"/>
          <p:cNvPicPr preferRelativeResize="0">
            <a:picLocks/>
          </p:cNvPicPr>
          <p:nvPr/>
        </p:nvPicPr>
        <p:blipFill rotWithShape="1">
          <a:blip r:embed="rId4">
            <a:alphaModFix/>
          </a:blip>
          <a:srcRect/>
          <a:stretch/>
        </p:blipFill>
        <p:spPr bwMode="auto">
          <a:xfrm>
            <a:off x="2411760" y="4337999"/>
            <a:ext cx="1667197" cy="2342529"/>
          </a:xfrm>
          <a:prstGeom prst="rect">
            <a:avLst/>
          </a:prstGeom>
          <a:noFill/>
          <a:ln w="9525">
            <a:noFill/>
            <a:miter lim="800000"/>
            <a:headEnd/>
            <a:tailEnd/>
          </a:ln>
        </p:spPr>
      </p:pic>
      <p:pic>
        <p:nvPicPr>
          <p:cNvPr id="11" name="Shape 276"/>
          <p:cNvPicPr preferRelativeResize="0"/>
          <p:nvPr/>
        </p:nvPicPr>
        <p:blipFill rotWithShape="1">
          <a:blip r:embed="rId5">
            <a:alphaModFix/>
          </a:blip>
          <a:srcRect/>
          <a:stretch/>
        </p:blipFill>
        <p:spPr>
          <a:xfrm>
            <a:off x="3672098" y="4022726"/>
            <a:ext cx="2741612" cy="2835274"/>
          </a:xfrm>
          <a:prstGeom prst="rect">
            <a:avLst/>
          </a:prstGeom>
          <a:noFill/>
          <a:ln>
            <a:noFill/>
          </a:ln>
        </p:spPr>
      </p:pic>
    </p:spTree>
    <p:extLst>
      <p:ext uri="{BB962C8B-B14F-4D97-AF65-F5344CB8AC3E}">
        <p14:creationId xmlns:p14="http://schemas.microsoft.com/office/powerpoint/2010/main" val="4194562077"/>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smtClean="0">
                <a:solidFill>
                  <a:srgbClr val="00B0F0"/>
                </a:solidFill>
                <a:ea typeface="Arial"/>
                <a:cs typeface="Arial"/>
                <a:sym typeface="Arial"/>
              </a:rPr>
              <a:t>LIČNOST - primjeri</a:t>
            </a:r>
            <a:endParaRPr lang="hr-HR" sz="4000" dirty="0"/>
          </a:p>
        </p:txBody>
      </p:sp>
      <p:sp>
        <p:nvSpPr>
          <p:cNvPr id="3" name="Content Placeholder 2"/>
          <p:cNvSpPr>
            <a:spLocks noGrp="1"/>
          </p:cNvSpPr>
          <p:nvPr>
            <p:ph idx="1"/>
          </p:nvPr>
        </p:nvSpPr>
        <p:spPr/>
        <p:txBody>
          <a:bodyPr/>
          <a:lstStyle/>
          <a:p>
            <a:r>
              <a:rPr lang="hr-HR" sz="1600" u="sng" dirty="0" smtClean="0"/>
              <a:t>Prodavač/</a:t>
            </a:r>
            <a:r>
              <a:rPr lang="hr-HR" sz="1600" u="sng" dirty="0" err="1" smtClean="0"/>
              <a:t>ica</a:t>
            </a:r>
            <a:r>
              <a:rPr lang="hr-HR" sz="1600" dirty="0" smtClean="0"/>
              <a:t> - poželjna je otvorenost, </a:t>
            </a:r>
            <a:r>
              <a:rPr lang="hr-HR" sz="1600" dirty="0" err="1" smtClean="0"/>
              <a:t>komunikativanost</a:t>
            </a:r>
            <a:r>
              <a:rPr lang="hr-HR" sz="1600" dirty="0" smtClean="0"/>
              <a:t>, </a:t>
            </a:r>
            <a:r>
              <a:rPr lang="hr-HR" sz="1600" dirty="0" err="1" smtClean="0"/>
              <a:t>samostalanost</a:t>
            </a:r>
            <a:r>
              <a:rPr lang="hr-HR" sz="1600" dirty="0" smtClean="0"/>
              <a:t>, toplina, pažljivost prema drugima, prilagodljivost, pozornost, praktičnost, organiziranost, susretljivost, strpljivost, otpornost na stresne situacije.</a:t>
            </a:r>
          </a:p>
          <a:p>
            <a:endParaRPr lang="hr-HR" sz="1600" dirty="0" smtClean="0"/>
          </a:p>
          <a:p>
            <a:r>
              <a:rPr lang="hr-HR" sz="1600" u="sng" dirty="0" smtClean="0"/>
              <a:t>Drvodjeljski/a tehničar/ka dizajner/</a:t>
            </a:r>
            <a:r>
              <a:rPr lang="hr-HR" sz="1600" u="sng" dirty="0" err="1" smtClean="0"/>
              <a:t>ica</a:t>
            </a:r>
            <a:r>
              <a:rPr lang="hr-HR" sz="1600" dirty="0" smtClean="0"/>
              <a:t> -  poželjna </a:t>
            </a:r>
            <a:r>
              <a:rPr lang="hr-HR" sz="1600" dirty="0"/>
              <a:t>je usmjerenost </a:t>
            </a:r>
            <a:r>
              <a:rPr lang="hr-HR" sz="1600" dirty="0" smtClean="0"/>
              <a:t>na ideje, maštovitost, točnost, pažljivost, organiziranost, praktičnost, usmjerenost na ideje i rješenja, razvijen smisao za lijepo.</a:t>
            </a:r>
          </a:p>
          <a:p>
            <a:endParaRPr lang="hr-HR" sz="1600" dirty="0" smtClean="0"/>
          </a:p>
          <a:p>
            <a:r>
              <a:rPr lang="hr-HR" sz="1600" u="sng" dirty="0" smtClean="0"/>
              <a:t>Krovopokrivač i </a:t>
            </a:r>
            <a:r>
              <a:rPr lang="hr-HR" sz="1600" u="sng" dirty="0" err="1" smtClean="0"/>
              <a:t>izolater</a:t>
            </a:r>
            <a:r>
              <a:rPr lang="hr-HR" sz="1600" u="sng" dirty="0" smtClean="0"/>
              <a:t> </a:t>
            </a:r>
            <a:r>
              <a:rPr lang="hr-HR" sz="1600" dirty="0"/>
              <a:t>- poželjna je </a:t>
            </a:r>
            <a:r>
              <a:rPr lang="hr-HR" sz="1600" dirty="0" smtClean="0"/>
              <a:t>opreznost, visoka tolerancija na stresne situacije, pažljivost i pozornost, praktičnost, odvažnost, samouvjerenost, organiziranost, </a:t>
            </a:r>
            <a:r>
              <a:rPr lang="hr-HR" sz="1600" dirty="0" err="1" smtClean="0"/>
              <a:t>disciplinbiranost</a:t>
            </a:r>
            <a:r>
              <a:rPr lang="hr-HR" sz="1600" dirty="0" smtClean="0"/>
              <a:t>, opuštenost, strpljivost i kontroliranost.</a:t>
            </a:r>
            <a:endParaRPr lang="hr-HR" sz="1600" dirty="0"/>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pic>
        <p:nvPicPr>
          <p:cNvPr id="5" name="Picture 4"/>
          <p:cNvPicPr/>
          <p:nvPr/>
        </p:nvPicPr>
        <p:blipFill>
          <a:blip r:embed="rId3"/>
          <a:stretch>
            <a:fillRect/>
          </a:stretch>
        </p:blipFill>
        <p:spPr>
          <a:xfrm>
            <a:off x="5724128" y="4869160"/>
            <a:ext cx="2592288" cy="1584176"/>
          </a:xfrm>
          <a:prstGeom prst="rect">
            <a:avLst/>
          </a:prstGeom>
        </p:spPr>
      </p:pic>
      <p:pic>
        <p:nvPicPr>
          <p:cNvPr id="6" name="Picture 5"/>
          <p:cNvPicPr>
            <a:picLocks noChangeAspect="1"/>
          </p:cNvPicPr>
          <p:nvPr/>
        </p:nvPicPr>
        <p:blipFill>
          <a:blip r:embed="rId4"/>
          <a:stretch>
            <a:fillRect/>
          </a:stretch>
        </p:blipFill>
        <p:spPr>
          <a:xfrm>
            <a:off x="1377070" y="4869160"/>
            <a:ext cx="2546858" cy="1584176"/>
          </a:xfrm>
          <a:prstGeom prst="rect">
            <a:avLst/>
          </a:prstGeom>
        </p:spPr>
      </p:pic>
    </p:spTree>
    <p:extLst>
      <p:ext uri="{BB962C8B-B14F-4D97-AF65-F5344CB8AC3E}">
        <p14:creationId xmlns:p14="http://schemas.microsoft.com/office/powerpoint/2010/main" val="1899564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smtClean="0">
                <a:solidFill>
                  <a:srgbClr val="00B0F0"/>
                </a:solidFill>
              </a:rPr>
              <a:t>NAJČEŠĆE POGREŠKE </a:t>
            </a:r>
            <a:br>
              <a:rPr lang="hr-HR" sz="3600" b="1" dirty="0" smtClean="0">
                <a:solidFill>
                  <a:srgbClr val="00B0F0"/>
                </a:solidFill>
              </a:rPr>
            </a:br>
            <a:r>
              <a:rPr lang="hr-HR" sz="3600" b="1" dirty="0" smtClean="0">
                <a:solidFill>
                  <a:srgbClr val="00B0F0"/>
                </a:solidFill>
              </a:rPr>
              <a:t>PRI IZBORU ZANIMANJA/ŠKOLE:</a:t>
            </a:r>
            <a:endParaRPr lang="hr-HR" sz="3600" dirty="0"/>
          </a:p>
        </p:txBody>
      </p:sp>
      <p:sp>
        <p:nvSpPr>
          <p:cNvPr id="3" name="Content Placeholder 2"/>
          <p:cNvSpPr>
            <a:spLocks noGrp="1"/>
          </p:cNvSpPr>
          <p:nvPr>
            <p:ph idx="1"/>
          </p:nvPr>
        </p:nvSpPr>
        <p:spPr>
          <a:xfrm>
            <a:off x="323528" y="1600200"/>
            <a:ext cx="8640960" cy="4781128"/>
          </a:xfrm>
        </p:spPr>
        <p:txBody>
          <a:bodyPr/>
          <a:lstStyle/>
          <a:p>
            <a:pPr>
              <a:lnSpc>
                <a:spcPct val="120000"/>
              </a:lnSpc>
              <a:buFont typeface="Wingdings" pitchFamily="2" charset="2"/>
              <a:buChar char="Ø"/>
            </a:pPr>
            <a:r>
              <a:rPr lang="hr-HR" sz="2800" dirty="0">
                <a:latin typeface="Arial" pitchFamily="34" charset="0"/>
                <a:ea typeface="Verdana" pitchFamily="34" charset="0"/>
                <a:cs typeface="Arial" pitchFamily="34" charset="0"/>
              </a:rPr>
              <a:t>nepoznavanje zanimanja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jednostrano poznavanje zanimanja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precjenjivanje i podcjenjivanje vlastitih sposobnosti</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izbor škole radi prijateljstva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najbliža škola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moderna zanimanja</a:t>
            </a:r>
          </a:p>
          <a:p>
            <a:pPr>
              <a:lnSpc>
                <a:spcPct val="120000"/>
              </a:lnSpc>
              <a:buFont typeface="Wingdings" pitchFamily="2" charset="2"/>
              <a:buChar char="Ø"/>
            </a:pPr>
            <a:r>
              <a:rPr lang="hr-HR" sz="2800" dirty="0" smtClean="0">
                <a:latin typeface="Arial" pitchFamily="34" charset="0"/>
                <a:ea typeface="Verdana" pitchFamily="34" charset="0"/>
                <a:cs typeface="Arial" pitchFamily="34" charset="0"/>
              </a:rPr>
              <a:t>muška </a:t>
            </a:r>
            <a:r>
              <a:rPr lang="hr-HR" sz="2800" dirty="0" smtClean="0">
                <a:latin typeface="Arial" pitchFamily="34" charset="0"/>
                <a:ea typeface="Verdana" pitchFamily="34" charset="0"/>
                <a:cs typeface="Arial" pitchFamily="34" charset="0"/>
                <a:sym typeface="Symbol"/>
              </a:rPr>
              <a:t> </a:t>
            </a:r>
            <a:r>
              <a:rPr lang="hr-HR" sz="2800" dirty="0" smtClean="0">
                <a:latin typeface="Arial" pitchFamily="34" charset="0"/>
                <a:ea typeface="Verdana" pitchFamily="34" charset="0"/>
                <a:cs typeface="Arial" pitchFamily="34" charset="0"/>
              </a:rPr>
              <a:t>ženska zanimanja</a:t>
            </a:r>
            <a:endParaRPr lang="hr-HR" sz="2800" dirty="0">
              <a:latin typeface="Arial" pitchFamily="34" charset="0"/>
              <a:ea typeface="Verdana" pitchFamily="34" charset="0"/>
              <a:cs typeface="Arial" pitchFamily="34" charset="0"/>
            </a:endParaRPr>
          </a:p>
        </p:txBody>
      </p:sp>
      <p:pic>
        <p:nvPicPr>
          <p:cNvPr id="5124" name="Picture 4" descr="Click to vie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091" y="3861048"/>
            <a:ext cx="2011678" cy="18775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lick to vie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928989"/>
            <a:ext cx="15049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93"/>
          <p:cNvPicPr preferRelativeResize="0"/>
          <p:nvPr/>
        </p:nvPicPr>
        <p:blipFill rotWithShape="1">
          <a:blip r:embed="rId7">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4032490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25972"/>
            <a:ext cx="8686800" cy="1143000"/>
          </a:xfrm>
        </p:spPr>
        <p:txBody>
          <a:bodyPr/>
          <a:lstStyle/>
          <a:p>
            <a:r>
              <a:rPr lang="pl-PL" sz="2800" b="1" dirty="0" smtClean="0">
                <a:solidFill>
                  <a:srgbClr val="00B0F0"/>
                </a:solidFill>
              </a:rPr>
              <a:t>POŽELJNA OBILJEŽJA ZA </a:t>
            </a:r>
            <a:r>
              <a:rPr lang="pl-PL" sz="2800" b="1" dirty="0">
                <a:solidFill>
                  <a:srgbClr val="00B0F0"/>
                </a:solidFill>
              </a:rPr>
              <a:t>ZANIMANJE DENTALNI TEHNIČAR</a:t>
            </a:r>
            <a:endParaRPr lang="hr-HR" sz="2800" dirty="0"/>
          </a:p>
        </p:txBody>
      </p:sp>
      <p:sp>
        <p:nvSpPr>
          <p:cNvPr id="3" name="Content Placeholder 2"/>
          <p:cNvSpPr>
            <a:spLocks noGrp="1"/>
          </p:cNvSpPr>
          <p:nvPr>
            <p:ph idx="1"/>
          </p:nvPr>
        </p:nvSpPr>
        <p:spPr/>
        <p:txBody>
          <a:bodyPr/>
          <a:lstStyle/>
          <a:p>
            <a:r>
              <a:rPr lang="hr-HR" sz="2000" dirty="0" smtClean="0"/>
              <a:t>Samostalno izrađuje i popravlja </a:t>
            </a:r>
            <a:r>
              <a:rPr lang="hr-HR" sz="2000" dirty="0" err="1" smtClean="0"/>
              <a:t>protetske</a:t>
            </a:r>
            <a:r>
              <a:rPr lang="hr-HR" sz="2000" dirty="0" smtClean="0"/>
              <a:t> konstrukcije u stomatologiji (npr. proteze, umjetne zube)</a:t>
            </a:r>
          </a:p>
          <a:p>
            <a:r>
              <a:rPr lang="hr-HR" sz="2000" dirty="0" smtClean="0"/>
              <a:t>U svom radu objedinjuje tehničku vještinu i smisao za estetiku. </a:t>
            </a:r>
          </a:p>
          <a:p>
            <a:r>
              <a:rPr lang="hr-HR" sz="2000" dirty="0" smtClean="0"/>
              <a:t>Za obavljanje posla važan je dubinski (prostorni) vid, raspoznavanje boja, razvijena fina motorika šake i prstiju, uredna funkcija kože na šakama i podlakticama i odsutnost određenih alergija.</a:t>
            </a:r>
          </a:p>
          <a:p>
            <a:r>
              <a:rPr lang="hr-HR" sz="2000" dirty="0" smtClean="0"/>
              <a:t>Važna je sposobnost opažanja i prostornog predočavanja.</a:t>
            </a:r>
          </a:p>
          <a:p>
            <a:r>
              <a:rPr lang="hr-HR" sz="2000" dirty="0" smtClean="0"/>
              <a:t>Važno je da je precizan, kreativan, strpljiv, spreman na dugotrajan samostalni rad. </a:t>
            </a:r>
          </a:p>
          <a:p>
            <a:endParaRPr lang="hr-HR" dirty="0"/>
          </a:p>
        </p:txBody>
      </p:sp>
      <p:pic>
        <p:nvPicPr>
          <p:cNvPr id="4"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pic>
        <p:nvPicPr>
          <p:cNvPr id="5" name="Picture 4"/>
          <p:cNvPicPr/>
          <p:nvPr/>
        </p:nvPicPr>
        <p:blipFill>
          <a:blip r:embed="rId3"/>
          <a:stretch>
            <a:fillRect/>
          </a:stretch>
        </p:blipFill>
        <p:spPr>
          <a:xfrm>
            <a:off x="1043608" y="4797152"/>
            <a:ext cx="3055754" cy="1884809"/>
          </a:xfrm>
          <a:prstGeom prst="rect">
            <a:avLst/>
          </a:prstGeom>
        </p:spPr>
      </p:pic>
      <p:pic>
        <p:nvPicPr>
          <p:cNvPr id="6" name="Picture 5"/>
          <p:cNvPicPr>
            <a:picLocks noChangeAspect="1"/>
          </p:cNvPicPr>
          <p:nvPr/>
        </p:nvPicPr>
        <p:blipFill>
          <a:blip r:embed="rId4"/>
          <a:stretch>
            <a:fillRect/>
          </a:stretch>
        </p:blipFill>
        <p:spPr>
          <a:xfrm>
            <a:off x="4860032" y="4780329"/>
            <a:ext cx="3096344" cy="1862119"/>
          </a:xfrm>
          <a:prstGeom prst="rect">
            <a:avLst/>
          </a:prstGeom>
        </p:spPr>
      </p:pic>
    </p:spTree>
    <p:extLst>
      <p:ext uri="{BB962C8B-B14F-4D97-AF65-F5344CB8AC3E}">
        <p14:creationId xmlns:p14="http://schemas.microsoft.com/office/powerpoint/2010/main" val="1484556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400" b="1" dirty="0" smtClean="0">
                <a:solidFill>
                  <a:srgbClr val="00B0F0"/>
                </a:solidFill>
              </a:rPr>
              <a:t>ŠTO NAKON SREDNJE ŠKOLE -</a:t>
            </a:r>
            <a:br>
              <a:rPr lang="hr-HR" sz="2400" b="1" dirty="0" smtClean="0">
                <a:solidFill>
                  <a:srgbClr val="00B0F0"/>
                </a:solidFill>
              </a:rPr>
            </a:br>
            <a:r>
              <a:rPr lang="hr-HR" sz="2400" b="1" dirty="0" smtClean="0">
                <a:solidFill>
                  <a:srgbClr val="00B0F0"/>
                </a:solidFill>
              </a:rPr>
              <a:t>SVIJET RADA ILI NASTAVAK OBRAZOVANJA?</a:t>
            </a:r>
            <a:endParaRPr lang="hr-HR" sz="2400" dirty="0"/>
          </a:p>
        </p:txBody>
      </p:sp>
      <p:sp>
        <p:nvSpPr>
          <p:cNvPr id="3" name="Content Placeholder 2"/>
          <p:cNvSpPr>
            <a:spLocks noGrp="1"/>
          </p:cNvSpPr>
          <p:nvPr>
            <p:ph idx="1"/>
          </p:nvPr>
        </p:nvSpPr>
        <p:spPr/>
        <p:txBody>
          <a:bodyPr/>
          <a:lstStyle/>
          <a:p>
            <a:r>
              <a:rPr lang="hr-HR" sz="2400" dirty="0" smtClean="0"/>
              <a:t>Važno je informirati se o tome što mi odabir škole može ponuditi u nastavku moje karijere. </a:t>
            </a:r>
          </a:p>
          <a:p>
            <a:r>
              <a:rPr lang="hr-HR" sz="2400" dirty="0"/>
              <a:t>Informacije o </a:t>
            </a:r>
            <a:r>
              <a:rPr lang="hr-HR" sz="2400" dirty="0" smtClean="0"/>
              <a:t>rezultatima </a:t>
            </a:r>
            <a:r>
              <a:rPr lang="hr-HR" sz="2400" dirty="0"/>
              <a:t>učenika na državnoj maturi, njihove ocjene u završnim razredima osnovnih i srednjih škola, trendove po školskim godinama te upise na visoka </a:t>
            </a:r>
            <a:r>
              <a:rPr lang="hr-HR" sz="2400" dirty="0" smtClean="0"/>
              <a:t>učilišta možete pronaći na: </a:t>
            </a:r>
            <a:r>
              <a:rPr lang="pl-PL" sz="2400" u="sng" dirty="0" smtClean="0">
                <a:solidFill>
                  <a:schemeClr val="tx2"/>
                </a:solidFill>
              </a:rPr>
              <a:t>ŠeR </a:t>
            </a:r>
            <a:r>
              <a:rPr lang="pl-PL" sz="2400" u="sng" dirty="0">
                <a:solidFill>
                  <a:schemeClr val="tx2"/>
                </a:solidFill>
              </a:rPr>
              <a:t>- Školski e-Rudnik (Vol. 3)</a:t>
            </a:r>
            <a:endParaRPr lang="hr-HR" sz="2400" u="sng" dirty="0">
              <a:solidFill>
                <a:schemeClr val="tx2"/>
              </a:solidFill>
            </a:endParaRPr>
          </a:p>
          <a:p>
            <a:r>
              <a:rPr lang="hr-HR" sz="2400" dirty="0" smtClean="0"/>
              <a:t>Želim li nakon srednje škole studirati ili se zaposliti?</a:t>
            </a:r>
          </a:p>
          <a:p>
            <a:pPr lvl="1"/>
            <a:r>
              <a:rPr lang="hr-HR" sz="2400" dirty="0" smtClean="0"/>
              <a:t>Jedno ne isključuje drugo.</a:t>
            </a:r>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spTree>
    <p:extLst>
      <p:ext uri="{BB962C8B-B14F-4D97-AF65-F5344CB8AC3E}">
        <p14:creationId xmlns:p14="http://schemas.microsoft.com/office/powerpoint/2010/main" val="284930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solidFill>
                  <a:srgbClr val="00B0F0"/>
                </a:solidFill>
              </a:rPr>
              <a:t>www.cisok.hr</a:t>
            </a:r>
            <a:endParaRPr lang="hr-HR" dirty="0"/>
          </a:p>
        </p:txBody>
      </p:sp>
      <p:pic>
        <p:nvPicPr>
          <p:cNvPr id="4" name="Content Placeholder 3"/>
          <p:cNvPicPr>
            <a:picLocks noGrp="1" noChangeAspect="1"/>
          </p:cNvPicPr>
          <p:nvPr>
            <p:ph idx="1"/>
          </p:nvPr>
        </p:nvPicPr>
        <p:blipFill>
          <a:blip r:embed="rId2"/>
          <a:stretch>
            <a:fillRect/>
          </a:stretch>
        </p:blipFill>
        <p:spPr>
          <a:xfrm>
            <a:off x="1034577" y="1600200"/>
            <a:ext cx="7074845" cy="4525963"/>
          </a:xfrm>
          <a:prstGeom prst="rect">
            <a:avLst/>
          </a:prstGeom>
        </p:spPr>
      </p:pic>
      <p:pic>
        <p:nvPicPr>
          <p:cNvPr id="5"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3" name="Picture 2"/>
          <p:cNvPicPr>
            <a:picLocks noChangeAspect="1"/>
          </p:cNvPicPr>
          <p:nvPr/>
        </p:nvPicPr>
        <p:blipFill>
          <a:blip r:embed="rId4"/>
          <a:stretch>
            <a:fillRect/>
          </a:stretch>
        </p:blipFill>
        <p:spPr>
          <a:xfrm>
            <a:off x="6228184" y="1916832"/>
            <a:ext cx="890093" cy="890093"/>
          </a:xfrm>
          <a:prstGeom prst="rect">
            <a:avLst/>
          </a:prstGeom>
        </p:spPr>
      </p:pic>
    </p:spTree>
    <p:extLst>
      <p:ext uri="{BB962C8B-B14F-4D97-AF65-F5344CB8AC3E}">
        <p14:creationId xmlns:p14="http://schemas.microsoft.com/office/powerpoint/2010/main" val="258116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hr-HR" b="1" dirty="0" smtClean="0">
                <a:solidFill>
                  <a:srgbClr val="00B0F0"/>
                </a:solidFill>
              </a:rPr>
              <a:t>ODABIR SREDNJE ŠKOLE</a:t>
            </a:r>
            <a:endParaRPr lang="hr-HR" b="1" dirty="0">
              <a:solidFill>
                <a:srgbClr val="00B0F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2132856"/>
            <a:ext cx="3854072" cy="31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6" name="Shape 250"/>
          <p:cNvPicPr preferRelativeResize="0"/>
          <p:nvPr/>
        </p:nvPicPr>
        <p:blipFill rotWithShape="1">
          <a:blip r:embed="rId4">
            <a:alphaModFix/>
          </a:blip>
          <a:srcRect/>
          <a:stretch/>
        </p:blipFill>
        <p:spPr>
          <a:xfrm>
            <a:off x="0" y="5341937"/>
            <a:ext cx="9144000" cy="1543049"/>
          </a:xfrm>
          <a:prstGeom prst="rect">
            <a:avLst/>
          </a:prstGeom>
          <a:noFill/>
          <a:ln>
            <a:noFill/>
          </a:ln>
        </p:spPr>
      </p:pic>
    </p:spTree>
    <p:extLst>
      <p:ext uri="{BB962C8B-B14F-4D97-AF65-F5344CB8AC3E}">
        <p14:creationId xmlns:p14="http://schemas.microsoft.com/office/powerpoint/2010/main" val="683975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smtClean="0">
                <a:solidFill>
                  <a:srgbClr val="00B0F0"/>
                </a:solidFill>
              </a:rPr>
              <a:t>E-usmjeravanje- </a:t>
            </a:r>
            <a:r>
              <a:rPr lang="hr-HR" sz="3600" b="1" dirty="0">
                <a:solidFill>
                  <a:srgbClr val="00B0F0"/>
                </a:solidFill>
              </a:rPr>
              <a:t>pomoć u odabiru </a:t>
            </a:r>
            <a:endParaRPr lang="hr-HR" sz="3600" dirty="0"/>
          </a:p>
        </p:txBody>
      </p:sp>
      <p:sp>
        <p:nvSpPr>
          <p:cNvPr id="3" name="Content Placeholder 2"/>
          <p:cNvSpPr>
            <a:spLocks noGrp="1"/>
          </p:cNvSpPr>
          <p:nvPr>
            <p:ph idx="1"/>
          </p:nvPr>
        </p:nvSpPr>
        <p:spPr/>
        <p:txBody>
          <a:bodyPr/>
          <a:lstStyle/>
          <a:p>
            <a:pPr marL="0" indent="0" algn="ctr">
              <a:buNone/>
            </a:pPr>
            <a:r>
              <a:rPr lang="hr-HR" sz="2400" dirty="0" smtClean="0">
                <a:hlinkClick r:id="rId2"/>
              </a:rPr>
              <a:t>www.e-usmjeravanje.hzz.hr</a:t>
            </a:r>
            <a:r>
              <a:rPr lang="hr-HR" sz="2400" dirty="0" smtClean="0"/>
              <a:t> </a:t>
            </a:r>
          </a:p>
          <a:p>
            <a:pPr marL="0" indent="0">
              <a:buNone/>
            </a:pPr>
            <a:endParaRPr lang="hr-HR" dirty="0"/>
          </a:p>
        </p:txBody>
      </p:sp>
      <p:pic>
        <p:nvPicPr>
          <p:cNvPr id="5" name="Content Placeholder 3"/>
          <p:cNvPicPr>
            <a:picLocks noChangeAspect="1"/>
          </p:cNvPicPr>
          <p:nvPr/>
        </p:nvPicPr>
        <p:blipFill>
          <a:blip r:embed="rId3"/>
          <a:stretch>
            <a:fillRect/>
          </a:stretch>
        </p:blipFill>
        <p:spPr bwMode="auto">
          <a:xfrm>
            <a:off x="1799592" y="2204864"/>
            <a:ext cx="5544816" cy="3921299"/>
          </a:xfrm>
          <a:prstGeom prst="rect">
            <a:avLst/>
          </a:prstGeom>
          <a:noFill/>
          <a:ln w="9525">
            <a:noFill/>
            <a:miter lim="800000"/>
            <a:headEnd/>
            <a:tailEnd/>
          </a:ln>
        </p:spPr>
      </p:pic>
      <p:pic>
        <p:nvPicPr>
          <p:cNvPr id="6" name="Shape 93"/>
          <p:cNvPicPr preferRelativeResize="0"/>
          <p:nvPr/>
        </p:nvPicPr>
        <p:blipFill rotWithShape="1">
          <a:blip r:embed="rId4">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3270910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363272" cy="1143000"/>
          </a:xfrm>
        </p:spPr>
        <p:txBody>
          <a:bodyPr/>
          <a:lstStyle/>
          <a:p>
            <a:r>
              <a:rPr lang="pl-PL" sz="3600" b="1" dirty="0" smtClean="0">
                <a:solidFill>
                  <a:srgbClr val="00B0F0"/>
                </a:solidFill>
              </a:rPr>
              <a:t>ALATI ZA UPRAVLJANJE KARIJEROM</a:t>
            </a:r>
            <a:endParaRPr lang="hr-HR" sz="3600" dirty="0"/>
          </a:p>
        </p:txBody>
      </p:sp>
      <p:sp>
        <p:nvSpPr>
          <p:cNvPr id="3" name="Content Placeholder 2"/>
          <p:cNvSpPr>
            <a:spLocks noGrp="1"/>
          </p:cNvSpPr>
          <p:nvPr>
            <p:ph idx="1"/>
          </p:nvPr>
        </p:nvSpPr>
        <p:spPr/>
        <p:txBody>
          <a:bodyPr/>
          <a:lstStyle/>
          <a:p>
            <a:pPr marL="0" indent="0">
              <a:buNone/>
            </a:pPr>
            <a:r>
              <a:rPr lang="hr-HR" sz="2600" dirty="0" smtClean="0"/>
              <a:t>Kao pomoć pri odabiru možete koristiti sljedeće alate:</a:t>
            </a:r>
          </a:p>
          <a:p>
            <a:r>
              <a:rPr lang="hr-HR" sz="2600" dirty="0" smtClean="0"/>
              <a:t>Upitnik interesa i kompetencija- </a:t>
            </a:r>
            <a:r>
              <a:rPr lang="hr-HR" sz="2600" b="1" dirty="0" smtClean="0"/>
              <a:t>Moj izbor</a:t>
            </a:r>
          </a:p>
          <a:p>
            <a:r>
              <a:rPr lang="hr-HR" sz="2600" dirty="0" smtClean="0"/>
              <a:t>Upitnik za </a:t>
            </a:r>
            <a:r>
              <a:rPr lang="hr-HR" sz="2600" dirty="0" err="1" smtClean="0"/>
              <a:t>samoprocjenu</a:t>
            </a:r>
            <a:r>
              <a:rPr lang="hr-HR" sz="2600" b="1" dirty="0" smtClean="0"/>
              <a:t> osobina ličnosti poveznih s poslom</a:t>
            </a:r>
          </a:p>
          <a:p>
            <a:pPr marL="0" indent="0">
              <a:buNone/>
            </a:pPr>
            <a:r>
              <a:rPr lang="hr-HR" sz="2600" dirty="0" smtClean="0"/>
              <a:t>Dostupni su na poveznici:</a:t>
            </a:r>
          </a:p>
          <a:p>
            <a:pPr marL="0" indent="0" algn="ctr">
              <a:buNone/>
            </a:pPr>
            <a:r>
              <a:rPr lang="hr-HR" sz="2800" dirty="0">
                <a:hlinkClick r:id="rId2"/>
              </a:rPr>
              <a:t>e-Usmjeravanje - Alati za upravljanje karijerom (hzz.hr</a:t>
            </a:r>
            <a:r>
              <a:rPr lang="hr-HR" sz="2800" dirty="0" smtClean="0">
                <a:hlinkClick r:id="rId2"/>
              </a:rPr>
              <a:t>)</a:t>
            </a:r>
            <a:endParaRPr lang="hr-HR" sz="2800" dirty="0" smtClean="0"/>
          </a:p>
          <a:p>
            <a:pPr marL="0" indent="0" algn="ctr">
              <a:buNone/>
            </a:pPr>
            <a:r>
              <a:rPr lang="hr-HR" sz="1800" dirty="0" smtClean="0"/>
              <a:t>Upitnici imaju svrhu da vas potaknu da razmislite o različitim aspektima zanimanja i da se upoznate s različitim zanimanjima (ne vode računa o zdravlju, ocjenama) i ne predstavljaju konačni savjet.</a:t>
            </a:r>
          </a:p>
          <a:p>
            <a:endParaRPr lang="hr-HR" dirty="0" smtClean="0"/>
          </a:p>
        </p:txBody>
      </p:sp>
      <p:pic>
        <p:nvPicPr>
          <p:cNvPr id="4"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1556064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80528" y="603647"/>
            <a:ext cx="8712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hr-HR" b="1" dirty="0" smtClean="0">
                <a:solidFill>
                  <a:srgbClr val="00B0F0"/>
                </a:solidFill>
                <a:ea typeface="Arial"/>
                <a:cs typeface="Arial"/>
                <a:sym typeface="Arial"/>
              </a:rPr>
              <a:t>UPITNIK </a:t>
            </a:r>
            <a:r>
              <a:rPr lang="hr-HR" b="1" dirty="0">
                <a:solidFill>
                  <a:srgbClr val="00B0F0"/>
                </a:solidFill>
                <a:ea typeface="Arial"/>
                <a:cs typeface="Arial"/>
                <a:sym typeface="Arial"/>
              </a:rPr>
              <a:t>SAMOPROCJENE</a:t>
            </a:r>
            <a:br>
              <a:rPr lang="hr-HR" b="1" dirty="0">
                <a:solidFill>
                  <a:srgbClr val="00B0F0"/>
                </a:solidFill>
                <a:ea typeface="Arial"/>
                <a:cs typeface="Arial"/>
                <a:sym typeface="Arial"/>
              </a:rPr>
            </a:br>
            <a:r>
              <a:rPr lang="hr-HR" b="1" dirty="0">
                <a:solidFill>
                  <a:srgbClr val="00B0F0"/>
                </a:solidFill>
                <a:ea typeface="Arial"/>
                <a:cs typeface="Arial"/>
                <a:sym typeface="Arial"/>
              </a:rPr>
              <a:t>MOJ IZBOR </a:t>
            </a:r>
            <a:endParaRPr lang="hr-HR" b="1" dirty="0">
              <a:solidFill>
                <a:srgbClr val="0070C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2632" y="2348879"/>
            <a:ext cx="6420362" cy="3878937"/>
          </a:xfrm>
        </p:spPr>
      </p:pic>
      <p:sp>
        <p:nvSpPr>
          <p:cNvPr id="8" name="Oval 7"/>
          <p:cNvSpPr/>
          <p:nvPr/>
        </p:nvSpPr>
        <p:spPr>
          <a:xfrm>
            <a:off x="6444208" y="5395894"/>
            <a:ext cx="864096" cy="831923"/>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6"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1035631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80528" y="697393"/>
            <a:ext cx="8712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hr-HR" b="1" dirty="0" smtClean="0">
                <a:solidFill>
                  <a:srgbClr val="00B0F0"/>
                </a:solidFill>
                <a:ea typeface="Arial"/>
                <a:cs typeface="Arial"/>
                <a:sym typeface="Arial"/>
              </a:rPr>
              <a:t>UPITNIK </a:t>
            </a:r>
            <a:r>
              <a:rPr lang="hr-HR" b="1" dirty="0">
                <a:solidFill>
                  <a:srgbClr val="00B0F0"/>
                </a:solidFill>
                <a:ea typeface="Arial"/>
                <a:cs typeface="Arial"/>
                <a:sym typeface="Arial"/>
              </a:rPr>
              <a:t>SAMOPROCJENE</a:t>
            </a:r>
            <a:br>
              <a:rPr lang="hr-HR" b="1" dirty="0">
                <a:solidFill>
                  <a:srgbClr val="00B0F0"/>
                </a:solidFill>
                <a:ea typeface="Arial"/>
                <a:cs typeface="Arial"/>
                <a:sym typeface="Arial"/>
              </a:rPr>
            </a:br>
            <a:r>
              <a:rPr lang="hr-HR" b="1" dirty="0">
                <a:solidFill>
                  <a:srgbClr val="00B0F0"/>
                </a:solidFill>
                <a:ea typeface="Arial"/>
                <a:cs typeface="Arial"/>
                <a:sym typeface="Arial"/>
              </a:rPr>
              <a:t>MOJ IZBOR </a:t>
            </a:r>
            <a:endParaRPr lang="hr-HR" b="1" dirty="0">
              <a:solidFill>
                <a:srgbClr val="0070C0"/>
              </a:solidFill>
            </a:endParaRPr>
          </a:p>
        </p:txBody>
      </p:sp>
      <p:pic>
        <p:nvPicPr>
          <p:cNvPr id="6"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sp>
        <p:nvSpPr>
          <p:cNvPr id="2" name="Content Placeholder 1"/>
          <p:cNvSpPr>
            <a:spLocks noGrp="1"/>
          </p:cNvSpPr>
          <p:nvPr>
            <p:ph idx="1"/>
          </p:nvPr>
        </p:nvSpPr>
        <p:spPr/>
        <p:txBody>
          <a:bodyPr/>
          <a:lstStyle/>
          <a:p>
            <a:pPr marL="0" indent="0">
              <a:buNone/>
            </a:pPr>
            <a:r>
              <a:rPr lang="hr-HR" sz="2600" dirty="0" smtClean="0"/>
              <a:t>1. dio - INTERESI</a:t>
            </a:r>
          </a:p>
          <a:p>
            <a:endParaRPr lang="hr-HR" dirty="0"/>
          </a:p>
          <a:p>
            <a:endParaRPr lang="hr-HR" dirty="0"/>
          </a:p>
        </p:txBody>
      </p:sp>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31396" y="2379907"/>
            <a:ext cx="6265183" cy="4005064"/>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6328276" y="5085184"/>
            <a:ext cx="890093" cy="853514"/>
          </a:xfrm>
          <a:prstGeom prst="rect">
            <a:avLst/>
          </a:prstGeom>
        </p:spPr>
      </p:pic>
    </p:spTree>
    <p:extLst>
      <p:ext uri="{BB962C8B-B14F-4D97-AF65-F5344CB8AC3E}">
        <p14:creationId xmlns:p14="http://schemas.microsoft.com/office/powerpoint/2010/main" val="3695967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6186"/>
            <a:ext cx="8229600" cy="1143000"/>
          </a:xfrm>
        </p:spPr>
        <p:txBody>
          <a:bodyPr/>
          <a:lstStyle/>
          <a:p>
            <a:r>
              <a:rPr lang="hr-HR" sz="4000" b="1" dirty="0">
                <a:solidFill>
                  <a:srgbClr val="00B0F0"/>
                </a:solidFill>
                <a:ea typeface="Arial"/>
                <a:cs typeface="Arial"/>
                <a:sym typeface="Arial"/>
              </a:rPr>
              <a:t>UPITNIK SAMOPROCJENE</a:t>
            </a:r>
            <a:br>
              <a:rPr lang="hr-HR" sz="4000" b="1" dirty="0">
                <a:solidFill>
                  <a:srgbClr val="00B0F0"/>
                </a:solidFill>
                <a:ea typeface="Arial"/>
                <a:cs typeface="Arial"/>
                <a:sym typeface="Arial"/>
              </a:rPr>
            </a:br>
            <a:r>
              <a:rPr lang="hr-HR" sz="4000" b="1" dirty="0">
                <a:solidFill>
                  <a:srgbClr val="00B0F0"/>
                </a:solidFill>
                <a:ea typeface="Arial"/>
                <a:cs typeface="Arial"/>
                <a:sym typeface="Arial"/>
              </a:rPr>
              <a:t>MOJ IZBOR </a:t>
            </a:r>
            <a:endParaRPr lang="hr-HR" dirty="0"/>
          </a:p>
        </p:txBody>
      </p:sp>
      <p:sp>
        <p:nvSpPr>
          <p:cNvPr id="3" name="Content Placeholder 2"/>
          <p:cNvSpPr>
            <a:spLocks noGrp="1"/>
          </p:cNvSpPr>
          <p:nvPr>
            <p:ph idx="1"/>
          </p:nvPr>
        </p:nvSpPr>
        <p:spPr/>
        <p:txBody>
          <a:bodyPr/>
          <a:lstStyle/>
          <a:p>
            <a:r>
              <a:rPr lang="hr-HR" sz="2600" dirty="0"/>
              <a:t>primjer dobivenih zanimanja temeljem odgovora vezanih uz interese</a:t>
            </a:r>
          </a:p>
          <a:p>
            <a:endParaRPr lang="hr-HR" dirty="0"/>
          </a:p>
        </p:txBody>
      </p:sp>
      <p:pic>
        <p:nvPicPr>
          <p:cNvPr id="4" name="Picture 3"/>
          <p:cNvPicPr>
            <a:picLocks noChangeAspect="1"/>
          </p:cNvPicPr>
          <p:nvPr/>
        </p:nvPicPr>
        <p:blipFill>
          <a:blip r:embed="rId2"/>
          <a:stretch>
            <a:fillRect/>
          </a:stretch>
        </p:blipFill>
        <p:spPr>
          <a:xfrm>
            <a:off x="1619672" y="2567285"/>
            <a:ext cx="5437527" cy="3525378"/>
          </a:xfrm>
          <a:prstGeom prst="rect">
            <a:avLst/>
          </a:prstGeom>
        </p:spPr>
      </p:pic>
      <p:pic>
        <p:nvPicPr>
          <p:cNvPr id="5" name="Picture 4"/>
          <p:cNvPicPr>
            <a:picLocks noChangeAspect="1"/>
          </p:cNvPicPr>
          <p:nvPr/>
        </p:nvPicPr>
        <p:blipFill>
          <a:blip r:embed="rId3"/>
          <a:stretch>
            <a:fillRect/>
          </a:stretch>
        </p:blipFill>
        <p:spPr>
          <a:xfrm>
            <a:off x="6084168" y="5236070"/>
            <a:ext cx="890093" cy="890093"/>
          </a:xfrm>
          <a:prstGeom prst="rect">
            <a:avLst/>
          </a:prstGeom>
        </p:spPr>
      </p:pic>
      <p:pic>
        <p:nvPicPr>
          <p:cNvPr id="6" name="Shape 93"/>
          <p:cNvPicPr preferRelativeResize="0"/>
          <p:nvPr/>
        </p:nvPicPr>
        <p:blipFill rotWithShape="1">
          <a:blip r:embed="rId4">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1204579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5" y="543493"/>
            <a:ext cx="8229600" cy="1143000"/>
          </a:xfrm>
        </p:spPr>
        <p:txBody>
          <a:bodyPr/>
          <a:lstStyle/>
          <a:p>
            <a:r>
              <a:rPr lang="hr-HR" sz="4000" b="1" dirty="0">
                <a:solidFill>
                  <a:srgbClr val="00B0F0"/>
                </a:solidFill>
                <a:ea typeface="Arial"/>
                <a:cs typeface="Arial"/>
                <a:sym typeface="Arial"/>
              </a:rPr>
              <a:t>UPITNIK SAMOPROCJENE</a:t>
            </a:r>
            <a:br>
              <a:rPr lang="hr-HR" sz="4000" b="1" dirty="0">
                <a:solidFill>
                  <a:srgbClr val="00B0F0"/>
                </a:solidFill>
                <a:ea typeface="Arial"/>
                <a:cs typeface="Arial"/>
                <a:sym typeface="Arial"/>
              </a:rPr>
            </a:br>
            <a:r>
              <a:rPr lang="hr-HR" sz="4000" b="1" dirty="0">
                <a:solidFill>
                  <a:srgbClr val="00B0F0"/>
                </a:solidFill>
                <a:ea typeface="Arial"/>
                <a:cs typeface="Arial"/>
                <a:sym typeface="Arial"/>
              </a:rPr>
              <a:t>MOJ </a:t>
            </a:r>
            <a:r>
              <a:rPr lang="hr-HR" sz="4000" b="1" dirty="0" smtClean="0">
                <a:solidFill>
                  <a:srgbClr val="00B0F0"/>
                </a:solidFill>
                <a:ea typeface="Arial"/>
                <a:cs typeface="Arial"/>
                <a:sym typeface="Arial"/>
              </a:rPr>
              <a:t>IZBOR</a:t>
            </a:r>
            <a:endParaRPr lang="hr-HR" sz="4000" dirty="0"/>
          </a:p>
        </p:txBody>
      </p:sp>
      <p:sp>
        <p:nvSpPr>
          <p:cNvPr id="3" name="Content Placeholder 2"/>
          <p:cNvSpPr>
            <a:spLocks noGrp="1"/>
          </p:cNvSpPr>
          <p:nvPr>
            <p:ph idx="1"/>
          </p:nvPr>
        </p:nvSpPr>
        <p:spPr/>
        <p:txBody>
          <a:bodyPr/>
          <a:lstStyle/>
          <a:p>
            <a:pPr marL="0" lvl="0" indent="0">
              <a:buNone/>
            </a:pPr>
            <a:r>
              <a:rPr lang="hr-HR" sz="2600" dirty="0" smtClean="0">
                <a:solidFill>
                  <a:prstClr val="black"/>
                </a:solidFill>
              </a:rPr>
              <a:t>2. </a:t>
            </a:r>
            <a:r>
              <a:rPr lang="hr-HR" sz="2600" dirty="0">
                <a:solidFill>
                  <a:prstClr val="black"/>
                </a:solidFill>
              </a:rPr>
              <a:t>dio - </a:t>
            </a:r>
            <a:r>
              <a:rPr lang="hr-HR" sz="2600" dirty="0" smtClean="0">
                <a:solidFill>
                  <a:prstClr val="black"/>
                </a:solidFill>
              </a:rPr>
              <a:t>KOMPETENCIJE</a:t>
            </a:r>
            <a:endParaRPr lang="hr-HR" sz="2600" dirty="0">
              <a:solidFill>
                <a:prstClr val="black"/>
              </a:solidFill>
            </a:endParaRPr>
          </a:p>
        </p:txBody>
      </p:sp>
      <p:pic>
        <p:nvPicPr>
          <p:cNvPr id="4"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pic>
        <p:nvPicPr>
          <p:cNvPr id="5" name="Picture 4"/>
          <p:cNvPicPr>
            <a:picLocks noChangeAspect="1"/>
          </p:cNvPicPr>
          <p:nvPr/>
        </p:nvPicPr>
        <p:blipFill>
          <a:blip r:embed="rId3"/>
          <a:stretch>
            <a:fillRect/>
          </a:stretch>
        </p:blipFill>
        <p:spPr>
          <a:xfrm>
            <a:off x="1619672" y="2276872"/>
            <a:ext cx="5535648" cy="3657917"/>
          </a:xfrm>
          <a:prstGeom prst="rect">
            <a:avLst/>
          </a:prstGeom>
        </p:spPr>
      </p:pic>
      <p:pic>
        <p:nvPicPr>
          <p:cNvPr id="6" name="Picture 5"/>
          <p:cNvPicPr>
            <a:picLocks noChangeAspect="1"/>
          </p:cNvPicPr>
          <p:nvPr/>
        </p:nvPicPr>
        <p:blipFill>
          <a:blip r:embed="rId4"/>
          <a:stretch>
            <a:fillRect/>
          </a:stretch>
        </p:blipFill>
        <p:spPr>
          <a:xfrm>
            <a:off x="6012160" y="4695337"/>
            <a:ext cx="890093" cy="890093"/>
          </a:xfrm>
          <a:prstGeom prst="rect">
            <a:avLst/>
          </a:prstGeom>
        </p:spPr>
      </p:pic>
    </p:spTree>
    <p:extLst>
      <p:ext uri="{BB962C8B-B14F-4D97-AF65-F5344CB8AC3E}">
        <p14:creationId xmlns:p14="http://schemas.microsoft.com/office/powerpoint/2010/main" val="245946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08520" y="564249"/>
            <a:ext cx="8712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hr-HR" b="1" dirty="0" smtClean="0">
                <a:solidFill>
                  <a:srgbClr val="00B0F0"/>
                </a:solidFill>
                <a:ea typeface="Arial"/>
                <a:cs typeface="Arial"/>
                <a:sym typeface="Arial"/>
              </a:rPr>
              <a:t>UPITNIK </a:t>
            </a:r>
            <a:r>
              <a:rPr lang="hr-HR" b="1" dirty="0">
                <a:solidFill>
                  <a:srgbClr val="00B0F0"/>
                </a:solidFill>
                <a:ea typeface="Arial"/>
                <a:cs typeface="Arial"/>
                <a:sym typeface="Arial"/>
              </a:rPr>
              <a:t>SAMOPROCJENE</a:t>
            </a:r>
            <a:br>
              <a:rPr lang="hr-HR" b="1" dirty="0">
                <a:solidFill>
                  <a:srgbClr val="00B0F0"/>
                </a:solidFill>
                <a:ea typeface="Arial"/>
                <a:cs typeface="Arial"/>
                <a:sym typeface="Arial"/>
              </a:rPr>
            </a:br>
            <a:r>
              <a:rPr lang="hr-HR" b="1" dirty="0">
                <a:solidFill>
                  <a:srgbClr val="00B0F0"/>
                </a:solidFill>
                <a:ea typeface="Arial"/>
                <a:cs typeface="Arial"/>
                <a:sym typeface="Arial"/>
              </a:rPr>
              <a:t>MOJ IZBOR </a:t>
            </a:r>
            <a:endParaRPr lang="hr-HR" b="1" dirty="0">
              <a:solidFill>
                <a:srgbClr val="0070C0"/>
              </a:solidFill>
            </a:endParaRPr>
          </a:p>
        </p:txBody>
      </p:sp>
      <p:pic>
        <p:nvPicPr>
          <p:cNvPr id="6"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sp>
        <p:nvSpPr>
          <p:cNvPr id="2" name="Content Placeholder 1"/>
          <p:cNvSpPr>
            <a:spLocks noGrp="1"/>
          </p:cNvSpPr>
          <p:nvPr>
            <p:ph idx="1"/>
          </p:nvPr>
        </p:nvSpPr>
        <p:spPr/>
        <p:txBody>
          <a:bodyPr/>
          <a:lstStyle/>
          <a:p>
            <a:pPr marL="0" indent="0">
              <a:buNone/>
            </a:pPr>
            <a:r>
              <a:rPr lang="hr-HR" sz="2600" dirty="0" smtClean="0"/>
              <a:t>primjer dobivenih zanimanja temeljem odgovora vezanih uz procijenjene interese i kompetencije</a:t>
            </a:r>
          </a:p>
          <a:p>
            <a:endParaRPr lang="hr-HR" dirty="0"/>
          </a:p>
          <a:p>
            <a:endParaRPr lang="hr-HR" dirty="0"/>
          </a:p>
        </p:txBody>
      </p:sp>
      <p:pic>
        <p:nvPicPr>
          <p:cNvPr id="11" name="Picture 10"/>
          <p:cNvPicPr/>
          <p:nvPr/>
        </p:nvPicPr>
        <p:blipFill>
          <a:blip r:embed="rId3"/>
          <a:stretch>
            <a:fillRect/>
          </a:stretch>
        </p:blipFill>
        <p:spPr>
          <a:xfrm>
            <a:off x="1547664" y="2564904"/>
            <a:ext cx="5544656" cy="3710136"/>
          </a:xfrm>
          <a:prstGeom prst="rect">
            <a:avLst/>
          </a:prstGeom>
        </p:spPr>
      </p:pic>
    </p:spTree>
    <p:extLst>
      <p:ext uri="{BB962C8B-B14F-4D97-AF65-F5344CB8AC3E}">
        <p14:creationId xmlns:p14="http://schemas.microsoft.com/office/powerpoint/2010/main" val="2695439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57200"/>
            <a:ext cx="8229600" cy="1143000"/>
          </a:xfrm>
        </p:spPr>
        <p:txBody>
          <a:bodyPr/>
          <a:lstStyle/>
          <a:p>
            <a:r>
              <a:rPr lang="hr-HR" sz="4000" b="1" dirty="0">
                <a:solidFill>
                  <a:srgbClr val="00B0F0"/>
                </a:solidFill>
                <a:ea typeface="Arial"/>
                <a:cs typeface="Arial"/>
                <a:sym typeface="Arial"/>
              </a:rPr>
              <a:t>UPITNIK SAMOPROCJENE</a:t>
            </a:r>
            <a:br>
              <a:rPr lang="hr-HR" sz="4000" b="1" dirty="0">
                <a:solidFill>
                  <a:srgbClr val="00B0F0"/>
                </a:solidFill>
                <a:ea typeface="Arial"/>
                <a:cs typeface="Arial"/>
                <a:sym typeface="Arial"/>
              </a:rPr>
            </a:br>
            <a:r>
              <a:rPr lang="hr-HR" sz="4000" b="1" dirty="0">
                <a:solidFill>
                  <a:srgbClr val="00B0F0"/>
                </a:solidFill>
                <a:ea typeface="Arial"/>
                <a:cs typeface="Arial"/>
                <a:sym typeface="Arial"/>
              </a:rPr>
              <a:t>MOJ </a:t>
            </a:r>
            <a:r>
              <a:rPr lang="hr-HR" sz="4000" b="1" dirty="0" smtClean="0">
                <a:solidFill>
                  <a:srgbClr val="00B0F0"/>
                </a:solidFill>
                <a:ea typeface="Arial"/>
                <a:cs typeface="Arial"/>
                <a:sym typeface="Arial"/>
              </a:rPr>
              <a:t>IZBOR</a:t>
            </a:r>
            <a:endParaRPr lang="hr-HR" sz="4000" dirty="0"/>
          </a:p>
        </p:txBody>
      </p:sp>
      <p:sp>
        <p:nvSpPr>
          <p:cNvPr id="3" name="Content Placeholder 2"/>
          <p:cNvSpPr>
            <a:spLocks noGrp="1"/>
          </p:cNvSpPr>
          <p:nvPr>
            <p:ph idx="1"/>
          </p:nvPr>
        </p:nvSpPr>
        <p:spPr/>
        <p:txBody>
          <a:bodyPr/>
          <a:lstStyle/>
          <a:p>
            <a:r>
              <a:rPr lang="hr-HR" sz="2600" dirty="0" smtClean="0"/>
              <a:t>PRIMJER OPISA ZANIMANJA- voditelj ljudskih potencijala</a:t>
            </a:r>
            <a:endParaRPr lang="hr-HR" sz="2600" dirty="0"/>
          </a:p>
        </p:txBody>
      </p:sp>
      <p:pic>
        <p:nvPicPr>
          <p:cNvPr id="4"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pic>
        <p:nvPicPr>
          <p:cNvPr id="5" name="Picture 4"/>
          <p:cNvPicPr>
            <a:picLocks noChangeAspect="1"/>
          </p:cNvPicPr>
          <p:nvPr/>
        </p:nvPicPr>
        <p:blipFill>
          <a:blip r:embed="rId3"/>
          <a:stretch>
            <a:fillRect/>
          </a:stretch>
        </p:blipFill>
        <p:spPr>
          <a:xfrm>
            <a:off x="2771800" y="2132856"/>
            <a:ext cx="4830641" cy="4506604"/>
          </a:xfrm>
          <a:prstGeom prst="rect">
            <a:avLst/>
          </a:prstGeom>
        </p:spPr>
      </p:pic>
    </p:spTree>
    <p:extLst>
      <p:ext uri="{BB962C8B-B14F-4D97-AF65-F5344CB8AC3E}">
        <p14:creationId xmlns:p14="http://schemas.microsoft.com/office/powerpoint/2010/main" val="1354745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2723"/>
            <a:ext cx="8229600" cy="1143000"/>
          </a:xfrm>
        </p:spPr>
        <p:txBody>
          <a:bodyPr/>
          <a:lstStyle/>
          <a:p>
            <a:r>
              <a:rPr lang="hr-HR" sz="4000" b="1" dirty="0">
                <a:solidFill>
                  <a:srgbClr val="00B0F0"/>
                </a:solidFill>
                <a:ea typeface="Arial"/>
                <a:cs typeface="Arial"/>
                <a:sym typeface="Arial"/>
              </a:rPr>
              <a:t>UPITNIK SAMOPROCJENE</a:t>
            </a:r>
            <a:br>
              <a:rPr lang="hr-HR" sz="4000" b="1" dirty="0">
                <a:solidFill>
                  <a:srgbClr val="00B0F0"/>
                </a:solidFill>
                <a:ea typeface="Arial"/>
                <a:cs typeface="Arial"/>
                <a:sym typeface="Arial"/>
              </a:rPr>
            </a:br>
            <a:r>
              <a:rPr lang="hr-HR" sz="4000" b="1" dirty="0">
                <a:solidFill>
                  <a:srgbClr val="00B0F0"/>
                </a:solidFill>
                <a:ea typeface="Arial"/>
                <a:cs typeface="Arial"/>
                <a:sym typeface="Arial"/>
              </a:rPr>
              <a:t>MOJ </a:t>
            </a:r>
            <a:r>
              <a:rPr lang="hr-HR" sz="4000" b="1" dirty="0" smtClean="0">
                <a:solidFill>
                  <a:srgbClr val="00B0F0"/>
                </a:solidFill>
                <a:ea typeface="Arial"/>
                <a:cs typeface="Arial"/>
                <a:sym typeface="Arial"/>
              </a:rPr>
              <a:t>IZBOR</a:t>
            </a:r>
            <a:endParaRPr lang="hr-HR" sz="4000" dirty="0"/>
          </a:p>
        </p:txBody>
      </p:sp>
      <p:sp>
        <p:nvSpPr>
          <p:cNvPr id="3" name="Content Placeholder 2"/>
          <p:cNvSpPr>
            <a:spLocks noGrp="1"/>
          </p:cNvSpPr>
          <p:nvPr>
            <p:ph idx="1"/>
          </p:nvPr>
        </p:nvSpPr>
        <p:spPr/>
        <p:txBody>
          <a:bodyPr/>
          <a:lstStyle/>
          <a:p>
            <a:r>
              <a:rPr lang="hr-HR" sz="2600" dirty="0" smtClean="0"/>
              <a:t>PRIMJER OPISA ZANIMANJA- voditelj ljudskih potencijala</a:t>
            </a:r>
            <a:endParaRPr lang="hr-HR" sz="2600" dirty="0"/>
          </a:p>
        </p:txBody>
      </p:sp>
      <p:pic>
        <p:nvPicPr>
          <p:cNvPr id="4"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pic>
        <p:nvPicPr>
          <p:cNvPr id="6" name="Content Placeholder 3"/>
          <p:cNvPicPr>
            <a:picLocks noChangeAspect="1"/>
          </p:cNvPicPr>
          <p:nvPr/>
        </p:nvPicPr>
        <p:blipFill>
          <a:blip r:embed="rId3"/>
          <a:stretch>
            <a:fillRect/>
          </a:stretch>
        </p:blipFill>
        <p:spPr bwMode="auto">
          <a:xfrm>
            <a:off x="2843808" y="2060848"/>
            <a:ext cx="5479667" cy="4525963"/>
          </a:xfrm>
          <a:prstGeom prst="rect">
            <a:avLst/>
          </a:prstGeom>
          <a:noFill/>
          <a:ln w="9525">
            <a:noFill/>
            <a:miter lim="800000"/>
            <a:headEnd/>
            <a:tailEnd/>
          </a:ln>
        </p:spPr>
      </p:pic>
    </p:spTree>
    <p:extLst>
      <p:ext uri="{BB962C8B-B14F-4D97-AF65-F5344CB8AC3E}">
        <p14:creationId xmlns:p14="http://schemas.microsoft.com/office/powerpoint/2010/main" val="1448887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9742"/>
            <a:ext cx="8229600" cy="1143000"/>
          </a:xfrm>
        </p:spPr>
        <p:txBody>
          <a:bodyPr/>
          <a:lstStyle/>
          <a:p>
            <a:r>
              <a:rPr lang="pl-PL" sz="2600" b="1" dirty="0" smtClean="0">
                <a:solidFill>
                  <a:srgbClr val="00B0F0"/>
                </a:solidFill>
              </a:rPr>
              <a:t>UPITNIK SAMOPROCJENE OSOBINA</a:t>
            </a:r>
            <a:br>
              <a:rPr lang="pl-PL" sz="2600" b="1" dirty="0" smtClean="0">
                <a:solidFill>
                  <a:srgbClr val="00B0F0"/>
                </a:solidFill>
              </a:rPr>
            </a:br>
            <a:r>
              <a:rPr lang="pl-PL" sz="2600" b="1" dirty="0" smtClean="0">
                <a:solidFill>
                  <a:srgbClr val="00B0F0"/>
                </a:solidFill>
              </a:rPr>
              <a:t> LIČNOSTI POVEZNIH S POSLOM </a:t>
            </a:r>
            <a:endParaRPr lang="hr-HR" sz="2600" dirty="0"/>
          </a:p>
        </p:txBody>
      </p:sp>
      <p:pic>
        <p:nvPicPr>
          <p:cNvPr id="4" name="Content Placeholder 3"/>
          <p:cNvPicPr>
            <a:picLocks noGrp="1" noChangeAspect="1"/>
          </p:cNvPicPr>
          <p:nvPr>
            <p:ph idx="1"/>
          </p:nvPr>
        </p:nvPicPr>
        <p:blipFill>
          <a:blip r:embed="rId2"/>
          <a:stretch>
            <a:fillRect/>
          </a:stretch>
        </p:blipFill>
        <p:spPr>
          <a:xfrm>
            <a:off x="1691680" y="1700808"/>
            <a:ext cx="5550709" cy="4381947"/>
          </a:xfrm>
          <a:prstGeom prst="rect">
            <a:avLst/>
          </a:prstGeom>
        </p:spPr>
      </p:pic>
      <p:pic>
        <p:nvPicPr>
          <p:cNvPr id="5"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3" name="Picture 2"/>
          <p:cNvPicPr>
            <a:picLocks noChangeAspect="1"/>
          </p:cNvPicPr>
          <p:nvPr/>
        </p:nvPicPr>
        <p:blipFill>
          <a:blip r:embed="rId4"/>
          <a:stretch>
            <a:fillRect/>
          </a:stretch>
        </p:blipFill>
        <p:spPr>
          <a:xfrm>
            <a:off x="2411760" y="4437112"/>
            <a:ext cx="890093" cy="890093"/>
          </a:xfrm>
          <a:prstGeom prst="rect">
            <a:avLst/>
          </a:prstGeom>
        </p:spPr>
      </p:pic>
    </p:spTree>
    <p:extLst>
      <p:ext uri="{BB962C8B-B14F-4D97-AF65-F5344CB8AC3E}">
        <p14:creationId xmlns:p14="http://schemas.microsoft.com/office/powerpoint/2010/main" val="415922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53912" y="620688"/>
            <a:ext cx="836327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400" b="1" i="0" u="none" strike="noStrike" cap="none" baseline="0" dirty="0" smtClean="0">
                <a:solidFill>
                  <a:srgbClr val="00B0F0"/>
                </a:solidFill>
                <a:latin typeface="Arial"/>
                <a:ea typeface="Arial"/>
                <a:cs typeface="Arial"/>
                <a:sym typeface="Arial"/>
              </a:rPr>
              <a:t>O KOJIM OSOBNIM</a:t>
            </a:r>
            <a:r>
              <a:rPr lang="hr-HR" sz="2400" b="1" i="0" u="none" strike="noStrike" cap="none" dirty="0" smtClean="0">
                <a:solidFill>
                  <a:srgbClr val="00B0F0"/>
                </a:solidFill>
                <a:latin typeface="Arial"/>
                <a:ea typeface="Arial"/>
                <a:cs typeface="Arial"/>
                <a:sym typeface="Arial"/>
              </a:rPr>
              <a:t> OBILJEŽJIMA</a:t>
            </a:r>
            <a:r>
              <a:rPr lang="hr-HR" sz="2400" b="1" i="0" u="none" strike="noStrike" cap="none" baseline="0" dirty="0" smtClean="0">
                <a:solidFill>
                  <a:srgbClr val="00B0F0"/>
                </a:solidFill>
                <a:latin typeface="Arial"/>
                <a:ea typeface="Arial"/>
                <a:cs typeface="Arial"/>
                <a:sym typeface="Arial"/>
              </a:rPr>
              <a:t> JE VAŽNO VODITI RAČUNA PRILIKOM ODABIRA </a:t>
            </a:r>
            <a:r>
              <a:rPr lang="hr-HR" sz="2400" b="1" dirty="0" smtClean="0">
                <a:solidFill>
                  <a:srgbClr val="00B0F0"/>
                </a:solidFill>
                <a:latin typeface="Arial"/>
                <a:ea typeface="Arial"/>
                <a:cs typeface="Arial"/>
                <a:sym typeface="Arial"/>
              </a:rPr>
              <a:t>ŠKOLE I ZANIMANJA</a:t>
            </a:r>
            <a:r>
              <a:rPr lang="hr-HR" sz="2400" b="1" i="0" u="none" strike="noStrike" cap="none" baseline="0" dirty="0" smtClean="0">
                <a:solidFill>
                  <a:srgbClr val="00B0F0"/>
                </a:solidFill>
                <a:latin typeface="Arial"/>
                <a:ea typeface="Arial"/>
                <a:cs typeface="Arial"/>
                <a:sym typeface="Arial"/>
              </a:rPr>
              <a:t>:</a:t>
            </a:r>
            <a:endParaRPr lang="hr-HR" sz="2400" b="1" i="0" u="none" strike="noStrike" cap="none" baseline="0" dirty="0">
              <a:solidFill>
                <a:srgbClr val="00B0F0"/>
              </a:solidFill>
              <a:latin typeface="Arial"/>
              <a:ea typeface="Arial"/>
              <a:cs typeface="Arial"/>
              <a:sym typeface="Arial"/>
            </a:endParaRPr>
          </a:p>
        </p:txBody>
      </p:sp>
      <p:grpSp>
        <p:nvGrpSpPr>
          <p:cNvPr id="212" name="Shape 212"/>
          <p:cNvGrpSpPr/>
          <p:nvPr/>
        </p:nvGrpSpPr>
        <p:grpSpPr>
          <a:xfrm>
            <a:off x="395536" y="2168936"/>
            <a:ext cx="8381509" cy="4316881"/>
            <a:chOff x="0" y="215870"/>
            <a:chExt cx="8381509" cy="4316881"/>
          </a:xfrm>
        </p:grpSpPr>
        <p:sp>
          <p:nvSpPr>
            <p:cNvPr id="213" name="Shape 213"/>
            <p:cNvSpPr/>
            <p:nvPr/>
          </p:nvSpPr>
          <p:spPr>
            <a:xfrm>
              <a:off x="1367366" y="2482551"/>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4" name="Shape 214"/>
            <p:cNvSpPr txBox="1"/>
            <p:nvPr/>
          </p:nvSpPr>
          <p:spPr>
            <a:xfrm>
              <a:off x="1613479" y="2693884"/>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dirty="0" smtClean="0">
                  <a:solidFill>
                    <a:schemeClr val="lt1"/>
                  </a:solidFill>
                  <a:latin typeface="Arial"/>
                  <a:ea typeface="Arial"/>
                  <a:cs typeface="Arial"/>
                  <a:sym typeface="Arial"/>
                </a:rPr>
                <a:t>Sposobnosti i vještine</a:t>
              </a:r>
              <a:endParaRPr lang="hr-HR" sz="1400" b="1" i="0" u="none" strike="noStrike" cap="none" baseline="0" dirty="0">
                <a:solidFill>
                  <a:schemeClr val="lt1"/>
                </a:solidFill>
                <a:latin typeface="Arial"/>
                <a:ea typeface="Arial"/>
                <a:cs typeface="Arial"/>
                <a:sym typeface="Arial"/>
              </a:endParaRPr>
            </a:p>
          </p:txBody>
        </p:sp>
        <p:sp>
          <p:nvSpPr>
            <p:cNvPr id="215" name="Shape 215"/>
            <p:cNvSpPr/>
            <p:nvPr/>
          </p:nvSpPr>
          <p:spPr>
            <a:xfrm>
              <a:off x="1405279" y="3092710"/>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6" name="Shape 216"/>
            <p:cNvSpPr/>
            <p:nvPr/>
          </p:nvSpPr>
          <p:spPr>
            <a:xfrm>
              <a:off x="0" y="1728309"/>
              <a:ext cx="1588942" cy="1364401"/>
            </a:xfrm>
            <a:prstGeom prst="hexagon">
              <a:avLst>
                <a:gd name="adj" fmla="val 25000"/>
                <a:gd name="vf" fmla="val 115470"/>
              </a:avLst>
            </a:prstGeom>
            <a:blipFill rotWithShape="1">
              <a:blip r:embed="rId3">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7" name="Shape 217"/>
            <p:cNvSpPr/>
            <p:nvPr/>
          </p:nvSpPr>
          <p:spPr>
            <a:xfrm>
              <a:off x="1088500" y="2911727"/>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8" name="Shape 218"/>
            <p:cNvSpPr/>
            <p:nvPr/>
          </p:nvSpPr>
          <p:spPr>
            <a:xfrm>
              <a:off x="2734733" y="1724356"/>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9" name="Shape 219"/>
            <p:cNvSpPr txBox="1"/>
            <p:nvPr/>
          </p:nvSpPr>
          <p:spPr>
            <a:xfrm>
              <a:off x="2980846" y="1935689"/>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a:solidFill>
                    <a:schemeClr val="lt1"/>
                  </a:solidFill>
                  <a:latin typeface="Arial"/>
                  <a:ea typeface="Arial"/>
                  <a:cs typeface="Arial"/>
                  <a:sym typeface="Arial"/>
                </a:rPr>
                <a:t>Interesi</a:t>
              </a:r>
            </a:p>
          </p:txBody>
        </p:sp>
        <p:sp>
          <p:nvSpPr>
            <p:cNvPr id="220" name="Shape 220"/>
            <p:cNvSpPr/>
            <p:nvPr/>
          </p:nvSpPr>
          <p:spPr>
            <a:xfrm>
              <a:off x="3828289" y="2904259"/>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1" name="Shape 221"/>
            <p:cNvSpPr/>
            <p:nvPr/>
          </p:nvSpPr>
          <p:spPr>
            <a:xfrm>
              <a:off x="4101257" y="2479916"/>
              <a:ext cx="1588942" cy="1364401"/>
            </a:xfrm>
            <a:prstGeom prst="hexagon">
              <a:avLst>
                <a:gd name="adj" fmla="val 25000"/>
                <a:gd name="vf" fmla="val 115470"/>
              </a:avLst>
            </a:prstGeom>
            <a:blipFill rotWithShape="1">
              <a:blip r:embed="rId4">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2" name="Shape 222"/>
            <p:cNvSpPr/>
            <p:nvPr/>
          </p:nvSpPr>
          <p:spPr>
            <a:xfrm>
              <a:off x="4140012" y="3087000"/>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3" name="Shape 223"/>
            <p:cNvSpPr/>
            <p:nvPr/>
          </p:nvSpPr>
          <p:spPr>
            <a:xfrm>
              <a:off x="1367366" y="974507"/>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4" name="Shape 224"/>
            <p:cNvSpPr txBox="1"/>
            <p:nvPr/>
          </p:nvSpPr>
          <p:spPr>
            <a:xfrm>
              <a:off x="1613479" y="1185840"/>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a:solidFill>
                    <a:schemeClr val="lt1"/>
                  </a:solidFill>
                  <a:latin typeface="Arial"/>
                  <a:ea typeface="Arial"/>
                  <a:cs typeface="Arial"/>
                  <a:sym typeface="Arial"/>
                </a:rPr>
                <a:t>Osobine</a:t>
              </a:r>
            </a:p>
          </p:txBody>
        </p:sp>
        <p:sp>
          <p:nvSpPr>
            <p:cNvPr id="225" name="Shape 225"/>
            <p:cNvSpPr/>
            <p:nvPr/>
          </p:nvSpPr>
          <p:spPr>
            <a:xfrm>
              <a:off x="2455867" y="1000424"/>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6" name="Shape 226"/>
            <p:cNvSpPr/>
            <p:nvPr/>
          </p:nvSpPr>
          <p:spPr>
            <a:xfrm>
              <a:off x="2734733" y="215870"/>
              <a:ext cx="1588942" cy="1364401"/>
            </a:xfrm>
            <a:prstGeom prst="hexagon">
              <a:avLst>
                <a:gd name="adj" fmla="val 25000"/>
                <a:gd name="vf" fmla="val 115470"/>
              </a:avLst>
            </a:prstGeom>
            <a:blipFill rotWithShape="1">
              <a:blip r:embed="rId5">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7" name="Shape 227"/>
            <p:cNvSpPr/>
            <p:nvPr/>
          </p:nvSpPr>
          <p:spPr>
            <a:xfrm>
              <a:off x="2779385" y="820320"/>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8" name="Shape 228"/>
            <p:cNvSpPr/>
            <p:nvPr/>
          </p:nvSpPr>
          <p:spPr>
            <a:xfrm>
              <a:off x="4101257" y="971432"/>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9" name="Shape 229"/>
            <p:cNvSpPr txBox="1"/>
            <p:nvPr/>
          </p:nvSpPr>
          <p:spPr>
            <a:xfrm>
              <a:off x="4347369" y="1182765"/>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a:solidFill>
                    <a:schemeClr val="lt1"/>
                  </a:solidFill>
                  <a:latin typeface="Arial"/>
                  <a:ea typeface="Arial"/>
                  <a:cs typeface="Arial"/>
                  <a:sym typeface="Arial"/>
                </a:rPr>
                <a:t>Vrijednosti</a:t>
              </a:r>
            </a:p>
          </p:txBody>
        </p:sp>
        <p:sp>
          <p:nvSpPr>
            <p:cNvPr id="230" name="Shape 230"/>
            <p:cNvSpPr/>
            <p:nvPr/>
          </p:nvSpPr>
          <p:spPr>
            <a:xfrm>
              <a:off x="5170789" y="1070270"/>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1" name="Shape 231"/>
            <p:cNvSpPr/>
            <p:nvPr/>
          </p:nvSpPr>
          <p:spPr>
            <a:xfrm>
              <a:off x="5465653" y="259770"/>
              <a:ext cx="1588942" cy="1364401"/>
            </a:xfrm>
            <a:prstGeom prst="hexagon">
              <a:avLst>
                <a:gd name="adj" fmla="val 25000"/>
                <a:gd name="vf" fmla="val 115470"/>
              </a:avLst>
            </a:prstGeom>
            <a:blipFill rotWithShape="1">
              <a:blip r:embed="rId6">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2" name="Shape 232"/>
            <p:cNvSpPr/>
            <p:nvPr/>
          </p:nvSpPr>
          <p:spPr>
            <a:xfrm>
              <a:off x="6497698" y="2840956"/>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3" name="Shape 233"/>
            <p:cNvSpPr/>
            <p:nvPr/>
          </p:nvSpPr>
          <p:spPr>
            <a:xfrm>
              <a:off x="5465653" y="1734551"/>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4" name="Shape 234"/>
            <p:cNvSpPr txBox="1"/>
            <p:nvPr/>
          </p:nvSpPr>
          <p:spPr>
            <a:xfrm>
              <a:off x="5711766" y="1945884"/>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a:solidFill>
                    <a:schemeClr val="lt1"/>
                  </a:solidFill>
                  <a:latin typeface="Arial"/>
                  <a:ea typeface="Arial"/>
                  <a:cs typeface="Arial"/>
                  <a:sym typeface="Arial"/>
                </a:rPr>
                <a:t>Zdravlje</a:t>
              </a:r>
            </a:p>
          </p:txBody>
        </p:sp>
        <p:sp>
          <p:nvSpPr>
            <p:cNvPr id="235" name="Shape 235"/>
            <p:cNvSpPr/>
            <p:nvPr/>
          </p:nvSpPr>
          <p:spPr>
            <a:xfrm>
              <a:off x="5539376" y="923476"/>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6" name="Shape 236"/>
            <p:cNvSpPr/>
            <p:nvPr/>
          </p:nvSpPr>
          <p:spPr>
            <a:xfrm>
              <a:off x="6792567" y="2471932"/>
              <a:ext cx="1588942" cy="1364401"/>
            </a:xfrm>
            <a:prstGeom prst="hexagon">
              <a:avLst>
                <a:gd name="adj" fmla="val 25000"/>
                <a:gd name="vf" fmla="val 115470"/>
              </a:avLst>
            </a:prstGeom>
            <a:blipFill rotWithShape="1">
              <a:blip r:embed="rId7">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7" name="Shape 237"/>
            <p:cNvSpPr/>
            <p:nvPr/>
          </p:nvSpPr>
          <p:spPr>
            <a:xfrm>
              <a:off x="6984775" y="2880321"/>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8" name="Shape 238"/>
            <p:cNvSpPr/>
            <p:nvPr/>
          </p:nvSpPr>
          <p:spPr>
            <a:xfrm>
              <a:off x="5472616" y="3168350"/>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r>
                <a:rPr lang="hr-HR" sz="1300" b="1" dirty="0" smtClean="0">
                  <a:solidFill>
                    <a:schemeClr val="bg1"/>
                  </a:solidFill>
                </a:rPr>
                <a:t>Radne navike i postignuća</a:t>
              </a:r>
              <a:endParaRPr sz="1300" b="1" dirty="0">
                <a:solidFill>
                  <a:schemeClr val="bg1"/>
                </a:solidFill>
              </a:endParaRPr>
            </a:p>
          </p:txBody>
        </p:sp>
        <p:sp>
          <p:nvSpPr>
            <p:cNvPr id="240" name="Shape 240"/>
            <p:cNvSpPr/>
            <p:nvPr/>
          </p:nvSpPr>
          <p:spPr>
            <a:xfrm>
              <a:off x="6624735" y="2736303"/>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1" name="Shape 241"/>
            <p:cNvSpPr/>
            <p:nvPr/>
          </p:nvSpPr>
          <p:spPr>
            <a:xfrm>
              <a:off x="5472614" y="3168347"/>
              <a:ext cx="1588942" cy="1364401"/>
            </a:xfrm>
            <a:prstGeom prst="hexagon">
              <a:avLst>
                <a:gd name="adj" fmla="val 25000"/>
                <a:gd name="vf" fmla="val 115470"/>
              </a:avLst>
            </a:prstGeom>
            <a:noFill/>
            <a:ln>
              <a:noFill/>
            </a:ln>
          </p:spPr>
          <p:txBody>
            <a:bodyPr lIns="91425" tIns="91425" rIns="91425" bIns="91425" anchor="ctr" anchorCtr="0">
              <a:noAutofit/>
            </a:bodyPr>
            <a:lstStyle/>
            <a:p>
              <a:pPr>
                <a:spcBef>
                  <a:spcPts val="0"/>
                </a:spcBef>
                <a:buNone/>
              </a:pPr>
              <a:endParaRPr/>
            </a:p>
          </p:txBody>
        </p:sp>
        <p:sp>
          <p:nvSpPr>
            <p:cNvPr id="242" name="Shape 242"/>
            <p:cNvSpPr/>
            <p:nvPr/>
          </p:nvSpPr>
          <p:spPr>
            <a:xfrm>
              <a:off x="6856211" y="3843000"/>
              <a:ext cx="185347" cy="159896"/>
            </a:xfrm>
            <a:prstGeom prst="hexagon">
              <a:avLst>
                <a:gd name="adj" fmla="val 25000"/>
                <a:gd name="vf" fmla="val 115470"/>
              </a:avLst>
            </a:prstGeom>
            <a:noFill/>
            <a:ln>
              <a:noFill/>
            </a:ln>
          </p:spPr>
          <p:txBody>
            <a:bodyPr lIns="91425" tIns="91425" rIns="91425" bIns="91425" anchor="ctr" anchorCtr="0">
              <a:noAutofit/>
            </a:bodyPr>
            <a:lstStyle/>
            <a:p>
              <a:pPr>
                <a:spcBef>
                  <a:spcPts val="0"/>
                </a:spcBef>
                <a:buNone/>
              </a:pPr>
              <a:endParaRPr/>
            </a:p>
          </p:txBody>
        </p:sp>
      </p:grpSp>
      <p:pic>
        <p:nvPicPr>
          <p:cNvPr id="34" name="Shape 93"/>
          <p:cNvPicPr preferRelativeResize="0"/>
          <p:nvPr/>
        </p:nvPicPr>
        <p:blipFill rotWithShape="1">
          <a:blip r:embed="rId8">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3001837175"/>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5208"/>
            <a:ext cx="8229600" cy="1143000"/>
          </a:xfrm>
        </p:spPr>
        <p:txBody>
          <a:bodyPr/>
          <a:lstStyle/>
          <a:p>
            <a:r>
              <a:rPr lang="pl-PL" sz="2600" b="1" dirty="0">
                <a:solidFill>
                  <a:srgbClr val="00B0F0"/>
                </a:solidFill>
              </a:rPr>
              <a:t>UPITNIK SAMOPROCJENE </a:t>
            </a:r>
            <a:r>
              <a:rPr lang="pl-PL" sz="2600" b="1" dirty="0" smtClean="0">
                <a:solidFill>
                  <a:srgbClr val="00B0F0"/>
                </a:solidFill>
              </a:rPr>
              <a:t>OSOBINA</a:t>
            </a:r>
            <a:br>
              <a:rPr lang="pl-PL" sz="2600" b="1" dirty="0" smtClean="0">
                <a:solidFill>
                  <a:srgbClr val="00B0F0"/>
                </a:solidFill>
              </a:rPr>
            </a:br>
            <a:r>
              <a:rPr lang="pl-PL" sz="2600" b="1" dirty="0" smtClean="0">
                <a:solidFill>
                  <a:srgbClr val="00B0F0"/>
                </a:solidFill>
              </a:rPr>
              <a:t> </a:t>
            </a:r>
            <a:r>
              <a:rPr lang="pl-PL" sz="2600" b="1" dirty="0">
                <a:solidFill>
                  <a:srgbClr val="00B0F0"/>
                </a:solidFill>
              </a:rPr>
              <a:t>LIČNOSTI POVEZNIH S POSLOM </a:t>
            </a:r>
            <a:endParaRPr lang="hr-HR" dirty="0"/>
          </a:p>
        </p:txBody>
      </p:sp>
      <p:pic>
        <p:nvPicPr>
          <p:cNvPr id="4" name="Content Placeholder 3"/>
          <p:cNvPicPr>
            <a:picLocks noGrp="1" noChangeAspect="1"/>
          </p:cNvPicPr>
          <p:nvPr>
            <p:ph idx="1"/>
          </p:nvPr>
        </p:nvPicPr>
        <p:blipFill>
          <a:blip r:embed="rId2"/>
          <a:stretch>
            <a:fillRect/>
          </a:stretch>
        </p:blipFill>
        <p:spPr>
          <a:xfrm>
            <a:off x="1259781" y="1916832"/>
            <a:ext cx="6123231" cy="4392488"/>
          </a:xfrm>
          <a:prstGeom prst="rect">
            <a:avLst/>
          </a:prstGeom>
        </p:spPr>
      </p:pic>
      <p:pic>
        <p:nvPicPr>
          <p:cNvPr id="5"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3" name="Picture 2"/>
          <p:cNvPicPr>
            <a:picLocks noChangeAspect="1"/>
          </p:cNvPicPr>
          <p:nvPr/>
        </p:nvPicPr>
        <p:blipFill>
          <a:blip r:embed="rId4"/>
          <a:stretch>
            <a:fillRect/>
          </a:stretch>
        </p:blipFill>
        <p:spPr>
          <a:xfrm>
            <a:off x="5868144" y="4869160"/>
            <a:ext cx="890093" cy="890093"/>
          </a:xfrm>
          <a:prstGeom prst="rect">
            <a:avLst/>
          </a:prstGeom>
        </p:spPr>
      </p:pic>
    </p:spTree>
    <p:extLst>
      <p:ext uri="{BB962C8B-B14F-4D97-AF65-F5344CB8AC3E}">
        <p14:creationId xmlns:p14="http://schemas.microsoft.com/office/powerpoint/2010/main" val="2930127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600" b="1" dirty="0">
                <a:solidFill>
                  <a:srgbClr val="00B0F0"/>
                </a:solidFill>
              </a:rPr>
              <a:t>UPITNIK SAMOPROCJENE OSOBINA </a:t>
            </a:r>
            <a:r>
              <a:rPr lang="pl-PL" sz="2600" b="1" dirty="0" smtClean="0">
                <a:solidFill>
                  <a:srgbClr val="00B0F0"/>
                </a:solidFill>
              </a:rPr>
              <a:t/>
            </a:r>
            <a:br>
              <a:rPr lang="pl-PL" sz="2600" b="1" dirty="0" smtClean="0">
                <a:solidFill>
                  <a:srgbClr val="00B0F0"/>
                </a:solidFill>
              </a:rPr>
            </a:br>
            <a:r>
              <a:rPr lang="pl-PL" sz="2600" b="1" dirty="0" smtClean="0">
                <a:solidFill>
                  <a:srgbClr val="00B0F0"/>
                </a:solidFill>
              </a:rPr>
              <a:t>LIČNOSTI </a:t>
            </a:r>
            <a:r>
              <a:rPr lang="pl-PL" sz="2600" b="1" dirty="0">
                <a:solidFill>
                  <a:srgbClr val="00B0F0"/>
                </a:solidFill>
              </a:rPr>
              <a:t>POVEZNIH S POSLOM </a:t>
            </a:r>
            <a:endParaRPr lang="hr-HR" dirty="0"/>
          </a:p>
        </p:txBody>
      </p:sp>
      <p:sp>
        <p:nvSpPr>
          <p:cNvPr id="3" name="Content Placeholder 2"/>
          <p:cNvSpPr>
            <a:spLocks noGrp="1"/>
          </p:cNvSpPr>
          <p:nvPr>
            <p:ph sz="half" idx="1"/>
          </p:nvPr>
        </p:nvSpPr>
        <p:spPr/>
        <p:txBody>
          <a:bodyPr/>
          <a:lstStyle/>
          <a:p>
            <a:r>
              <a:rPr lang="hr-HR" sz="2600" dirty="0"/>
              <a:t>P</a:t>
            </a:r>
            <a:r>
              <a:rPr lang="hr-HR" sz="2600" dirty="0" smtClean="0"/>
              <a:t>rimjer rezultata </a:t>
            </a:r>
            <a:endParaRPr lang="hr-HR" sz="2600" dirty="0"/>
          </a:p>
        </p:txBody>
      </p:sp>
      <p:pic>
        <p:nvPicPr>
          <p:cNvPr id="5" name="Picture 4"/>
          <p:cNvPicPr>
            <a:picLocks noChangeAspect="1"/>
          </p:cNvPicPr>
          <p:nvPr/>
        </p:nvPicPr>
        <p:blipFill>
          <a:blip r:embed="rId2"/>
          <a:stretch>
            <a:fillRect/>
          </a:stretch>
        </p:blipFill>
        <p:spPr>
          <a:xfrm>
            <a:off x="467618" y="2204864"/>
            <a:ext cx="3888432" cy="3541467"/>
          </a:xfrm>
          <a:prstGeom prst="rect">
            <a:avLst/>
          </a:prstGeom>
        </p:spPr>
      </p:pic>
      <p:pic>
        <p:nvPicPr>
          <p:cNvPr id="6"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7" name="Content Placeholder 3"/>
          <p:cNvPicPr>
            <a:picLocks noGrp="1" noChangeAspect="1"/>
          </p:cNvPicPr>
          <p:nvPr>
            <p:ph sz="half" idx="2"/>
          </p:nvPr>
        </p:nvPicPr>
        <p:blipFill>
          <a:blip r:embed="rId4"/>
          <a:stretch>
            <a:fillRect/>
          </a:stretch>
        </p:blipFill>
        <p:spPr>
          <a:xfrm>
            <a:off x="4648200" y="1769904"/>
            <a:ext cx="4038600" cy="4186554"/>
          </a:xfrm>
          <a:prstGeom prst="rect">
            <a:avLst/>
          </a:prstGeom>
        </p:spPr>
      </p:pic>
      <p:pic>
        <p:nvPicPr>
          <p:cNvPr id="8" name="Picture 7"/>
          <p:cNvPicPr>
            <a:picLocks noChangeAspect="1"/>
          </p:cNvPicPr>
          <p:nvPr/>
        </p:nvPicPr>
        <p:blipFill>
          <a:blip r:embed="rId5"/>
          <a:stretch>
            <a:fillRect/>
          </a:stretch>
        </p:blipFill>
        <p:spPr>
          <a:xfrm>
            <a:off x="8100392" y="253416"/>
            <a:ext cx="610671" cy="744056"/>
          </a:xfrm>
          <a:prstGeom prst="rect">
            <a:avLst/>
          </a:prstGeom>
        </p:spPr>
      </p:pic>
    </p:spTree>
    <p:extLst>
      <p:ext uri="{BB962C8B-B14F-4D97-AF65-F5344CB8AC3E}">
        <p14:creationId xmlns:p14="http://schemas.microsoft.com/office/powerpoint/2010/main" val="1361287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79166"/>
            <a:ext cx="8229600" cy="1143000"/>
          </a:xfrm>
        </p:spPr>
        <p:txBody>
          <a:bodyPr>
            <a:noAutofit/>
          </a:bodyPr>
          <a:lstStyle/>
          <a:p>
            <a:r>
              <a:rPr lang="hr-HR" sz="2800" b="1" dirty="0" smtClean="0">
                <a:solidFill>
                  <a:srgbClr val="00B0F0"/>
                </a:solidFill>
              </a:rPr>
              <a:t>USLUGE CISOK CENTRA NAMIJENJENE </a:t>
            </a:r>
            <a:br>
              <a:rPr lang="hr-HR" sz="2800" b="1" dirty="0" smtClean="0">
                <a:solidFill>
                  <a:srgbClr val="00B0F0"/>
                </a:solidFill>
              </a:rPr>
            </a:br>
            <a:r>
              <a:rPr lang="hr-HR" sz="2800" b="1" dirty="0" smtClean="0">
                <a:solidFill>
                  <a:srgbClr val="00B0F0"/>
                </a:solidFill>
              </a:rPr>
              <a:t>UČENICIMA OSMIH RAZREDA:</a:t>
            </a:r>
            <a:endParaRPr lang="hr-HR" sz="2800" b="1" dirty="0">
              <a:solidFill>
                <a:srgbClr val="00B0F0"/>
              </a:solidFill>
            </a:endParaRPr>
          </a:p>
        </p:txBody>
      </p:sp>
      <p:sp>
        <p:nvSpPr>
          <p:cNvPr id="3" name="Content Placeholder 2"/>
          <p:cNvSpPr>
            <a:spLocks noGrp="1"/>
          </p:cNvSpPr>
          <p:nvPr>
            <p:ph idx="1"/>
          </p:nvPr>
        </p:nvSpPr>
        <p:spPr>
          <a:xfrm>
            <a:off x="457200" y="1600200"/>
            <a:ext cx="8229600" cy="4925144"/>
          </a:xfrm>
        </p:spPr>
        <p:txBody>
          <a:bodyPr/>
          <a:lstStyle/>
          <a:p>
            <a:pPr marL="0" indent="0">
              <a:buNone/>
            </a:pPr>
            <a:endParaRPr lang="hr-HR" dirty="0" smtClean="0"/>
          </a:p>
          <a:p>
            <a:pPr marL="0" indent="0">
              <a:buNone/>
            </a:pPr>
            <a:r>
              <a:rPr lang="hr-HR" dirty="0" smtClean="0"/>
              <a:t>Individualno informiranje i savjetovanje:</a:t>
            </a:r>
          </a:p>
          <a:p>
            <a:pPr>
              <a:buFont typeface="Wingdings" pitchFamily="2" charset="2"/>
              <a:buChar char="Ø"/>
            </a:pPr>
            <a:endParaRPr lang="hr-HR" sz="2400" dirty="0"/>
          </a:p>
          <a:p>
            <a:pPr>
              <a:buFont typeface="Arial" panose="020B0604020202020204" pitchFamily="34" charset="0"/>
              <a:buChar char="•"/>
            </a:pPr>
            <a:r>
              <a:rPr lang="hr-HR" sz="2400" dirty="0" smtClean="0"/>
              <a:t>opisi zanimanja, </a:t>
            </a:r>
            <a:r>
              <a:rPr lang="hr-HR" sz="2400" u="sng" dirty="0" smtClean="0"/>
              <a:t>info materijali </a:t>
            </a:r>
            <a:r>
              <a:rPr lang="hr-HR" sz="2400" dirty="0" smtClean="0"/>
              <a:t>o školama, obrazovnim programima</a:t>
            </a:r>
          </a:p>
          <a:p>
            <a:pPr>
              <a:buFont typeface="Arial" panose="020B0604020202020204" pitchFamily="34" charset="0"/>
              <a:buChar char="•"/>
            </a:pPr>
            <a:r>
              <a:rPr lang="hr-HR" sz="2400" dirty="0"/>
              <a:t>i</a:t>
            </a:r>
            <a:r>
              <a:rPr lang="hr-HR" sz="2400" dirty="0" smtClean="0"/>
              <a:t>nformacije o </a:t>
            </a:r>
            <a:r>
              <a:rPr lang="hr-HR" sz="2400" u="sng" dirty="0" smtClean="0"/>
              <a:t>uvjetima upisa </a:t>
            </a:r>
            <a:r>
              <a:rPr lang="hr-HR" sz="2400" dirty="0" smtClean="0"/>
              <a:t>u srednje škole</a:t>
            </a:r>
          </a:p>
          <a:p>
            <a:pPr>
              <a:buFont typeface="Arial" panose="020B0604020202020204" pitchFamily="34" charset="0"/>
              <a:buChar char="•"/>
            </a:pPr>
            <a:r>
              <a:rPr lang="hr-HR" sz="2400" dirty="0"/>
              <a:t>i</a:t>
            </a:r>
            <a:r>
              <a:rPr lang="hr-HR" sz="2400" dirty="0" smtClean="0"/>
              <a:t>nformacije o </a:t>
            </a:r>
            <a:r>
              <a:rPr lang="hr-HR" sz="2400" u="sng" dirty="0" smtClean="0"/>
              <a:t>deficitarnim (traženim) zanimanjima</a:t>
            </a:r>
          </a:p>
          <a:p>
            <a:pPr>
              <a:buFont typeface="Arial" panose="020B0604020202020204" pitchFamily="34" charset="0"/>
              <a:buChar char="•"/>
            </a:pPr>
            <a:r>
              <a:rPr lang="hr-HR" sz="2400" dirty="0" smtClean="0"/>
              <a:t>informacije o </a:t>
            </a:r>
            <a:r>
              <a:rPr lang="hr-HR" sz="2400" u="sng" dirty="0" err="1" smtClean="0"/>
              <a:t>zapošljivosti</a:t>
            </a:r>
            <a:r>
              <a:rPr lang="hr-HR" sz="2400" dirty="0" smtClean="0"/>
              <a:t> pojedinih zanimanja</a:t>
            </a:r>
          </a:p>
          <a:p>
            <a:pPr>
              <a:buFont typeface="Arial" panose="020B0604020202020204" pitchFamily="34" charset="0"/>
              <a:buChar char="•"/>
            </a:pPr>
            <a:r>
              <a:rPr lang="hr-HR" sz="2400" dirty="0"/>
              <a:t>u</a:t>
            </a:r>
            <a:r>
              <a:rPr lang="hr-HR" sz="2400" dirty="0" smtClean="0"/>
              <a:t>pitnici interesa i osobnosti</a:t>
            </a:r>
          </a:p>
          <a:p>
            <a:pPr>
              <a:buFont typeface="Arial" panose="020B0604020202020204" pitchFamily="34" charset="0"/>
              <a:buChar char="•"/>
            </a:pPr>
            <a:endParaRPr lang="hr-HR" sz="2400" dirty="0" smtClean="0"/>
          </a:p>
        </p:txBody>
      </p:sp>
      <p:pic>
        <p:nvPicPr>
          <p:cNvPr id="4"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86332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l="13464" t="3918" r="14629"/>
          <a:stretch>
            <a:fillRect/>
          </a:stretch>
        </p:blipFill>
        <p:spPr bwMode="auto">
          <a:xfrm>
            <a:off x="395288" y="4581525"/>
            <a:ext cx="23034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r="-3110" b="12451"/>
          <a:stretch>
            <a:fillRect/>
          </a:stretch>
        </p:blipFill>
        <p:spPr bwMode="auto">
          <a:xfrm>
            <a:off x="6729123" y="4451198"/>
            <a:ext cx="1804508" cy="240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6"/>
          <p:cNvSpPr txBox="1">
            <a:spLocks noChangeArrowheads="1"/>
          </p:cNvSpPr>
          <p:nvPr/>
        </p:nvSpPr>
        <p:spPr bwMode="auto">
          <a:xfrm>
            <a:off x="5076056" y="2481209"/>
            <a:ext cx="3457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r-HR" sz="2400" dirty="0" smtClean="0"/>
              <a:t>NOVI ZAGREB</a:t>
            </a:r>
          </a:p>
          <a:p>
            <a:pPr algn="ctr" eaLnBrk="1" hangingPunct="1"/>
            <a:r>
              <a:rPr lang="hr-HR" sz="2400" dirty="0" smtClean="0"/>
              <a:t>Ulica SR Njemačke 6</a:t>
            </a:r>
            <a:endParaRPr lang="hr-HR" sz="2400" dirty="0"/>
          </a:p>
          <a:p>
            <a:pPr algn="ctr" eaLnBrk="1" hangingPunct="1"/>
            <a:r>
              <a:rPr lang="hr-HR" sz="2400" dirty="0" smtClean="0"/>
              <a:t>6447-305</a:t>
            </a:r>
            <a:endParaRPr lang="hr-HR" sz="2400" dirty="0"/>
          </a:p>
          <a:p>
            <a:pPr algn="ctr" eaLnBrk="1" hangingPunct="1"/>
            <a:r>
              <a:rPr lang="hr-HR" sz="2400" dirty="0" err="1"/>
              <a:t>cisok</a:t>
            </a:r>
            <a:r>
              <a:rPr lang="hr-HR" sz="2400" dirty="0"/>
              <a:t>-zagreb2@</a:t>
            </a:r>
            <a:r>
              <a:rPr lang="hr-HR" sz="2400" dirty="0" err="1"/>
              <a:t>hzz.hr</a:t>
            </a:r>
            <a:endParaRPr lang="hr-HR" sz="2400" dirty="0"/>
          </a:p>
        </p:txBody>
      </p:sp>
      <p:sp>
        <p:nvSpPr>
          <p:cNvPr id="8" name="Content Placeholder 2"/>
          <p:cNvSpPr txBox="1">
            <a:spLocks/>
          </p:cNvSpPr>
          <p:nvPr/>
        </p:nvSpPr>
        <p:spPr bwMode="auto">
          <a:xfrm>
            <a:off x="1312689" y="836712"/>
            <a:ext cx="6553200" cy="1584176"/>
          </a:xfrm>
          <a:prstGeom prst="rect">
            <a:avLst/>
          </a:prstGeom>
          <a:noFill/>
          <a:ln w="9525">
            <a:noFill/>
            <a:miter lim="800000"/>
            <a:headEnd/>
            <a:tailEnd/>
          </a:ln>
        </p:spPr>
        <p:txBody>
          <a:bodyPr>
            <a:normAutofit fontScale="4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90000"/>
              </a:lnSpc>
              <a:buFont typeface="Arial" charset="0"/>
              <a:buNone/>
              <a:defRPr/>
            </a:pPr>
            <a:endParaRPr lang="hr-HR" dirty="0" smtClean="0">
              <a:solidFill>
                <a:srgbClr val="3399FF"/>
              </a:solidFill>
            </a:endParaRPr>
          </a:p>
          <a:p>
            <a:pPr marL="0" indent="0" algn="ctr" eaLnBrk="1" hangingPunct="1">
              <a:lnSpc>
                <a:spcPct val="90000"/>
              </a:lnSpc>
              <a:buFont typeface="Arial" charset="0"/>
              <a:buNone/>
              <a:defRPr/>
            </a:pPr>
            <a:r>
              <a:rPr lang="hr-HR" sz="9300" b="1" dirty="0" smtClean="0">
                <a:solidFill>
                  <a:srgbClr val="00B0F0"/>
                </a:solidFill>
              </a:rPr>
              <a:t>Za sve informacije možete nam se obratiti:</a:t>
            </a:r>
          </a:p>
          <a:p>
            <a:pPr marL="0" indent="0" eaLnBrk="1" hangingPunct="1">
              <a:lnSpc>
                <a:spcPct val="90000"/>
              </a:lnSpc>
              <a:buFont typeface="Arial" charset="0"/>
              <a:buNone/>
              <a:defRPr/>
            </a:pPr>
            <a:endParaRPr lang="hr-HR" sz="2400" dirty="0"/>
          </a:p>
        </p:txBody>
      </p:sp>
      <p:sp>
        <p:nvSpPr>
          <p:cNvPr id="6" name="TextBox 6"/>
          <p:cNvSpPr txBox="1">
            <a:spLocks noChangeArrowheads="1"/>
          </p:cNvSpPr>
          <p:nvPr/>
        </p:nvSpPr>
        <p:spPr bwMode="auto">
          <a:xfrm>
            <a:off x="467544" y="2481209"/>
            <a:ext cx="3457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r-HR" sz="2400" dirty="0" smtClean="0"/>
              <a:t>MALEŠNICA:</a:t>
            </a:r>
          </a:p>
          <a:p>
            <a:pPr algn="ctr" eaLnBrk="1" hangingPunct="1"/>
            <a:r>
              <a:rPr lang="hr-HR" sz="2400" dirty="0" smtClean="0"/>
              <a:t>Trg hrvatskih pavlina 4</a:t>
            </a:r>
            <a:endParaRPr lang="hr-HR" sz="2400" dirty="0"/>
          </a:p>
          <a:p>
            <a:pPr algn="ctr" eaLnBrk="1" hangingPunct="1"/>
            <a:r>
              <a:rPr lang="hr-HR" sz="2400" dirty="0" smtClean="0"/>
              <a:t>6449-627</a:t>
            </a:r>
            <a:endParaRPr lang="hr-HR" sz="2400" dirty="0"/>
          </a:p>
          <a:p>
            <a:pPr algn="ctr" eaLnBrk="1" hangingPunct="1"/>
            <a:r>
              <a:rPr lang="hr-HR" sz="2400" dirty="0" err="1" smtClean="0"/>
              <a:t>cisok</a:t>
            </a:r>
            <a:r>
              <a:rPr lang="hr-HR" sz="2400" dirty="0" smtClean="0"/>
              <a:t>-zagreb1@</a:t>
            </a:r>
            <a:r>
              <a:rPr lang="hr-HR" sz="2400" dirty="0" err="1" smtClean="0"/>
              <a:t>hzz.hr</a:t>
            </a:r>
            <a:endParaRPr lang="hr-HR" sz="2400" dirty="0"/>
          </a:p>
        </p:txBody>
      </p:sp>
      <p:sp>
        <p:nvSpPr>
          <p:cNvPr id="2" name="Rectangle 1"/>
          <p:cNvSpPr/>
          <p:nvPr/>
        </p:nvSpPr>
        <p:spPr>
          <a:xfrm>
            <a:off x="3550792" y="5443021"/>
            <a:ext cx="2351798" cy="369332"/>
          </a:xfrm>
          <a:prstGeom prst="rect">
            <a:avLst/>
          </a:prstGeom>
        </p:spPr>
        <p:txBody>
          <a:bodyPr wrap="none">
            <a:spAutoFit/>
          </a:bodyPr>
          <a:lstStyle/>
          <a:p>
            <a:r>
              <a:rPr lang="hr-HR" b="1" dirty="0">
                <a:solidFill>
                  <a:srgbClr val="00B0F0"/>
                </a:solidFill>
              </a:rPr>
              <a:t>HVALA NA PAŽNJI</a:t>
            </a:r>
            <a:r>
              <a:rPr lang="en-US" b="1" dirty="0">
                <a:solidFill>
                  <a:srgbClr val="00B0F0"/>
                </a:solidFill>
              </a:rPr>
              <a:t> </a:t>
            </a:r>
            <a:r>
              <a:rPr lang="hr-HR" b="1" dirty="0">
                <a:solidFill>
                  <a:srgbClr val="00B0F0"/>
                </a:solidFill>
              </a:rPr>
              <a:t>!</a:t>
            </a:r>
          </a:p>
        </p:txBody>
      </p:sp>
      <p:pic>
        <p:nvPicPr>
          <p:cNvPr id="9" name="Shape 93"/>
          <p:cNvPicPr preferRelativeResize="0"/>
          <p:nvPr/>
        </p:nvPicPr>
        <p:blipFill rotWithShape="1">
          <a:blip r:embed="rId4">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3245613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18864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VRIJEDNOSTI</a:t>
            </a:r>
          </a:p>
        </p:txBody>
      </p:sp>
      <p:sp>
        <p:nvSpPr>
          <p:cNvPr id="249" name="Shape 249"/>
          <p:cNvSpPr txBox="1">
            <a:spLocks noGrp="1"/>
          </p:cNvSpPr>
          <p:nvPr>
            <p:ph type="body" idx="1"/>
          </p:nvPr>
        </p:nvSpPr>
        <p:spPr>
          <a:xfrm>
            <a:off x="107504" y="1124744"/>
            <a:ext cx="8928992" cy="453650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100" b="0" i="0" u="none" strike="noStrike" cap="none" baseline="0" dirty="0">
              <a:solidFill>
                <a:srgbClr val="7F7F7F"/>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Char char="•"/>
            </a:pPr>
            <a:r>
              <a:rPr lang="hr-HR" sz="2400" b="0" i="0" u="none" strike="noStrike" cap="none" baseline="0" dirty="0" smtClean="0">
                <a:solidFill>
                  <a:schemeClr val="dk1"/>
                </a:solidFill>
                <a:latin typeface="Arial"/>
                <a:ea typeface="Arial"/>
                <a:cs typeface="Arial"/>
                <a:sym typeface="Arial"/>
              </a:rPr>
              <a:t>Stavovi i uvjerenja o tome što je ispravno, dobro ili poželjno</a:t>
            </a:r>
          </a:p>
          <a:p>
            <a:pPr marL="342900" marR="0" lvl="0" indent="-342900" algn="l" rtl="0">
              <a:spcBef>
                <a:spcPts val="560"/>
              </a:spcBef>
              <a:spcAft>
                <a:spcPts val="0"/>
              </a:spcAft>
              <a:buClr>
                <a:schemeClr val="dk1"/>
              </a:buClr>
              <a:buSzPct val="100000"/>
              <a:buFont typeface="Arial"/>
              <a:buChar char="•"/>
            </a:pPr>
            <a:r>
              <a:rPr lang="hr-HR" sz="2400" b="0" i="0" u="none" strike="noStrike" cap="none" baseline="0" dirty="0" smtClean="0">
                <a:solidFill>
                  <a:schemeClr val="dk1"/>
                </a:solidFill>
                <a:latin typeface="Arial"/>
                <a:ea typeface="Arial"/>
                <a:cs typeface="Arial"/>
                <a:sym typeface="Arial"/>
              </a:rPr>
              <a:t>Potrebno što bolje poznavati svoj sustav vrijednosti - očituju se u našem ponašanju i stavovima</a:t>
            </a:r>
          </a:p>
          <a:p>
            <a:pPr marL="342900" marR="0" lvl="0" indent="-342900" algn="l" rtl="0">
              <a:spcBef>
                <a:spcPts val="560"/>
              </a:spcBef>
              <a:spcAft>
                <a:spcPts val="0"/>
              </a:spcAft>
              <a:buClr>
                <a:schemeClr val="dk1"/>
              </a:buClr>
              <a:buSzPct val="100000"/>
              <a:buFont typeface="Arial"/>
              <a:buChar char="•"/>
            </a:pPr>
            <a:r>
              <a:rPr lang="hr-HR" sz="2400" b="0" i="0" u="none" strike="noStrike" cap="none" baseline="0" dirty="0" smtClean="0">
                <a:solidFill>
                  <a:schemeClr val="dk1"/>
                </a:solidFill>
                <a:latin typeface="Arial"/>
                <a:ea typeface="Arial"/>
                <a:cs typeface="Arial"/>
                <a:sym typeface="Arial"/>
              </a:rPr>
              <a:t>Možemo ih ostvariti kroz rad</a:t>
            </a:r>
          </a:p>
          <a:p>
            <a:pPr marL="342900" marR="0" lvl="0" indent="-342900" algn="l" rtl="0">
              <a:spcBef>
                <a:spcPts val="560"/>
              </a:spcBef>
              <a:spcAft>
                <a:spcPts val="0"/>
              </a:spcAft>
              <a:buClr>
                <a:schemeClr val="dk1"/>
              </a:buClr>
              <a:buSzPct val="100000"/>
              <a:buFont typeface="Arial"/>
              <a:buChar char="•"/>
            </a:pPr>
            <a:r>
              <a:rPr lang="hr-HR" sz="2400" b="0" i="0" u="none" strike="noStrike" cap="none" baseline="0" dirty="0" err="1" smtClean="0">
                <a:solidFill>
                  <a:schemeClr val="dk1"/>
                </a:solidFill>
                <a:latin typeface="Arial"/>
                <a:ea typeface="Arial"/>
                <a:cs typeface="Arial"/>
                <a:sym typeface="Arial"/>
              </a:rPr>
              <a:t>Npr</a:t>
            </a:r>
            <a:r>
              <a:rPr lang="hr-HR" sz="2400" b="0" i="0" u="none" strike="noStrike" cap="none" baseline="0" dirty="0" smtClean="0">
                <a:solidFill>
                  <a:schemeClr val="dk1"/>
                </a:solidFill>
                <a:latin typeface="Arial"/>
                <a:ea typeface="Arial"/>
                <a:cs typeface="Arial"/>
                <a:sym typeface="Arial"/>
              </a:rPr>
              <a:t>: pomaganje bolesnima i nemoćnima, steći ugled u društvu, visoki standard, utjecati na mišljenje i ponašanje drugih, mogućnost za osobni razvoj … </a:t>
            </a:r>
          </a:p>
          <a:p>
            <a:pPr marL="342900" marR="0" lvl="0" indent="-165100" algn="l" rtl="0">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0" marR="0" lvl="0" indent="0" algn="l" rtl="0">
              <a:spcBef>
                <a:spcPts val="640"/>
              </a:spcBef>
              <a:spcAft>
                <a:spcPts val="0"/>
              </a:spcAft>
              <a:buClr>
                <a:schemeClr val="dk1"/>
              </a:buClr>
              <a:buFont typeface="Arial"/>
              <a:buNone/>
            </a:pPr>
            <a:endParaRPr sz="3200" b="0" i="0" u="none" strike="noStrike" cap="none" baseline="0" dirty="0">
              <a:solidFill>
                <a:srgbClr val="FF0000"/>
              </a:solidFill>
              <a:latin typeface="Arial"/>
              <a:ea typeface="Arial"/>
              <a:cs typeface="Arial"/>
              <a:sym typeface="Arial"/>
            </a:endParaRPr>
          </a:p>
        </p:txBody>
      </p:sp>
      <p:pic>
        <p:nvPicPr>
          <p:cNvPr id="250" name="Shape 250"/>
          <p:cNvPicPr preferRelativeResize="0"/>
          <p:nvPr/>
        </p:nvPicPr>
        <p:blipFill rotWithShape="1">
          <a:blip r:embed="rId3">
            <a:alphaModFix/>
          </a:blip>
          <a:srcRect/>
          <a:stretch/>
        </p:blipFill>
        <p:spPr>
          <a:xfrm>
            <a:off x="0" y="5341937"/>
            <a:ext cx="9144000" cy="1543049"/>
          </a:xfrm>
          <a:prstGeom prst="rect">
            <a:avLst/>
          </a:prstGeom>
          <a:noFill/>
          <a:ln>
            <a:noFill/>
          </a:ln>
        </p:spPr>
      </p:pic>
      <p:pic>
        <p:nvPicPr>
          <p:cNvPr id="5" name="Shape 93"/>
          <p:cNvPicPr preferRelativeResize="0"/>
          <p:nvPr/>
        </p:nvPicPr>
        <p:blipFill rotWithShape="1">
          <a:blip r:embed="rId4">
            <a:alphaModFix/>
          </a:blip>
          <a:srcRect r="4167" b="14055"/>
          <a:stretch/>
        </p:blipFill>
        <p:spPr>
          <a:xfrm>
            <a:off x="-252536" y="188640"/>
            <a:ext cx="1584325" cy="836612"/>
          </a:xfrm>
          <a:prstGeom prst="rect">
            <a:avLst/>
          </a:prstGeom>
          <a:noFill/>
          <a:ln>
            <a:noFill/>
          </a:ln>
        </p:spPr>
      </p:pic>
      <p:pic>
        <p:nvPicPr>
          <p:cNvPr id="3" name="Picture 2"/>
          <p:cNvPicPr>
            <a:picLocks noChangeAspect="1"/>
          </p:cNvPicPr>
          <p:nvPr/>
        </p:nvPicPr>
        <p:blipFill>
          <a:blip r:embed="rId5"/>
          <a:stretch>
            <a:fillRect/>
          </a:stretch>
        </p:blipFill>
        <p:spPr>
          <a:xfrm>
            <a:off x="5886699" y="3860766"/>
            <a:ext cx="3149797" cy="1449677"/>
          </a:xfrm>
          <a:prstGeom prst="rect">
            <a:avLst/>
          </a:prstGeom>
        </p:spPr>
      </p:pic>
    </p:spTree>
    <p:extLst>
      <p:ext uri="{BB962C8B-B14F-4D97-AF65-F5344CB8AC3E}">
        <p14:creationId xmlns:p14="http://schemas.microsoft.com/office/powerpoint/2010/main" val="2115423682"/>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18864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smtClean="0">
                <a:solidFill>
                  <a:srgbClr val="00B0F0"/>
                </a:solidFill>
                <a:latin typeface="Arial"/>
                <a:ea typeface="Arial"/>
                <a:cs typeface="Arial"/>
                <a:sym typeface="Arial"/>
              </a:rPr>
              <a:t>VRIJEDNOSTI - primjer</a:t>
            </a:r>
            <a:endParaRPr lang="hr-HR" sz="4000" b="1" i="0" u="none" strike="noStrike" cap="none" baseline="0" dirty="0">
              <a:solidFill>
                <a:srgbClr val="00B0F0"/>
              </a:solidFill>
              <a:latin typeface="Arial"/>
              <a:ea typeface="Arial"/>
              <a:cs typeface="Arial"/>
              <a:sym typeface="Arial"/>
            </a:endParaRPr>
          </a:p>
        </p:txBody>
      </p:sp>
      <p:sp>
        <p:nvSpPr>
          <p:cNvPr id="249" name="Shape 249"/>
          <p:cNvSpPr txBox="1">
            <a:spLocks noGrp="1"/>
          </p:cNvSpPr>
          <p:nvPr>
            <p:ph type="body" idx="1"/>
          </p:nvPr>
        </p:nvSpPr>
        <p:spPr>
          <a:xfrm>
            <a:off x="107504" y="1124744"/>
            <a:ext cx="8928992" cy="453650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100" b="0" i="0" u="none" strike="noStrike" cap="none" baseline="0" dirty="0">
              <a:solidFill>
                <a:srgbClr val="7F7F7F"/>
              </a:solidFill>
              <a:latin typeface="Arial"/>
              <a:ea typeface="Arial"/>
              <a:cs typeface="Arial"/>
              <a:sym typeface="Arial"/>
            </a:endParaRPr>
          </a:p>
          <a:p>
            <a:pPr lvl="0" indent="-165100">
              <a:spcBef>
                <a:spcPts val="560"/>
              </a:spcBef>
              <a:spcAft>
                <a:spcPts val="0"/>
              </a:spcAft>
              <a:buClr>
                <a:schemeClr val="dk1"/>
              </a:buClr>
              <a:buNone/>
            </a:pPr>
            <a:r>
              <a:rPr lang="hr-HR" sz="1600" b="0" i="0" u="sng" strike="noStrike" cap="none" baseline="0" dirty="0" smtClean="0">
                <a:solidFill>
                  <a:schemeClr val="dk1"/>
                </a:solidFill>
                <a:latin typeface="Arial"/>
                <a:ea typeface="Arial"/>
                <a:cs typeface="Arial"/>
                <a:sym typeface="Arial"/>
              </a:rPr>
              <a:t>Učitelj/</a:t>
            </a:r>
            <a:r>
              <a:rPr lang="hr-HR" sz="1600" b="0" i="0" u="sng" strike="noStrike" cap="none" baseline="0" dirty="0" err="1" smtClean="0">
                <a:solidFill>
                  <a:schemeClr val="dk1"/>
                </a:solidFill>
                <a:latin typeface="Arial"/>
                <a:ea typeface="Arial"/>
                <a:cs typeface="Arial"/>
                <a:sym typeface="Arial"/>
              </a:rPr>
              <a:t>ica</a:t>
            </a:r>
            <a:r>
              <a:rPr lang="hr-HR" sz="1600" dirty="0" smtClean="0">
                <a:solidFill>
                  <a:schemeClr val="dk1"/>
                </a:solidFill>
                <a:ea typeface="Arial"/>
                <a:cs typeface="Arial"/>
                <a:sym typeface="Arial"/>
              </a:rPr>
              <a:t>: altruizam, blagost, briga, davanje, dobronamjernost, disciplina, inspiracija, kreativnost, mudrost, nesebičnost, obrazovanje, odgovornost, prihvaćanje, pristupačnost, prilagodljivost, racionalnost, razumijevanje, samopouzdanje, samokontrola, staloženost, strpljenje, stručnost, učenje, znanje i dr. </a:t>
            </a:r>
          </a:p>
          <a:p>
            <a:pPr lvl="0" indent="-165100">
              <a:spcBef>
                <a:spcPts val="560"/>
              </a:spcBef>
              <a:spcAft>
                <a:spcPts val="0"/>
              </a:spcAft>
              <a:buClr>
                <a:schemeClr val="dk1"/>
              </a:buClr>
              <a:buNone/>
            </a:pPr>
            <a:endParaRPr lang="hr-HR" sz="1600" dirty="0" smtClean="0">
              <a:solidFill>
                <a:schemeClr val="dk1"/>
              </a:solidFill>
              <a:ea typeface="Arial"/>
              <a:cs typeface="Arial"/>
              <a:sym typeface="Arial"/>
            </a:endParaRPr>
          </a:p>
          <a:p>
            <a:pPr lvl="0" indent="-165100">
              <a:spcBef>
                <a:spcPts val="560"/>
              </a:spcBef>
              <a:spcAft>
                <a:spcPts val="0"/>
              </a:spcAft>
              <a:buClr>
                <a:schemeClr val="dk1"/>
              </a:buClr>
              <a:buNone/>
            </a:pPr>
            <a:r>
              <a:rPr lang="hr-HR" sz="1600" u="sng" dirty="0" smtClean="0">
                <a:solidFill>
                  <a:schemeClr val="dk1"/>
                </a:solidFill>
                <a:latin typeface="Arial"/>
                <a:ea typeface="Arial"/>
                <a:cs typeface="Arial"/>
                <a:sym typeface="Arial"/>
              </a:rPr>
              <a:t>Policajka/</a:t>
            </a:r>
            <a:r>
              <a:rPr lang="hr-HR" sz="1600" u="sng" dirty="0" err="1" smtClean="0">
                <a:solidFill>
                  <a:schemeClr val="dk1"/>
                </a:solidFill>
                <a:latin typeface="Arial"/>
                <a:ea typeface="Arial"/>
                <a:cs typeface="Arial"/>
                <a:sym typeface="Arial"/>
              </a:rPr>
              <a:t>ac</a:t>
            </a:r>
            <a:r>
              <a:rPr lang="hr-HR" sz="1600" dirty="0">
                <a:solidFill>
                  <a:schemeClr val="dk1"/>
                </a:solidFill>
                <a:ea typeface="Arial"/>
                <a:cs typeface="Arial"/>
                <a:sym typeface="Arial"/>
              </a:rPr>
              <a:t>: a</a:t>
            </a:r>
            <a:r>
              <a:rPr lang="hr-HR" sz="1600" dirty="0" smtClean="0">
                <a:solidFill>
                  <a:schemeClr val="dk1"/>
                </a:solidFill>
                <a:ea typeface="Arial"/>
                <a:cs typeface="Arial"/>
                <a:sym typeface="Arial"/>
              </a:rPr>
              <a:t>ktivnost, briga, čast, čvrstoća, dinamičnost, disciplina, dostojanstvo, hrabrost, integritet, ispravnost, istina, izazov, izdržljivost, junaštvo, kontrola, korisnost, moć, neustrašivost, pedantnost, plemenitost, poslušnost, pouzdanost, povjerenje, pozornost, poštenje, pravda, pribranost, prilagodljivost, pristojnost, profesionalizam, racionalnost, samokontrola, samopouzdanje, staloženost, suradnja i dr. </a:t>
            </a:r>
          </a:p>
          <a:p>
            <a:pPr lvl="0" indent="-165100">
              <a:spcBef>
                <a:spcPts val="560"/>
              </a:spcBef>
              <a:spcAft>
                <a:spcPts val="0"/>
              </a:spcAft>
              <a:buClr>
                <a:schemeClr val="dk1"/>
              </a:buClr>
              <a:buNone/>
            </a:pPr>
            <a:endParaRPr lang="hr-HR" sz="1600" dirty="0" smtClean="0">
              <a:solidFill>
                <a:schemeClr val="dk1"/>
              </a:solidFill>
              <a:latin typeface="Arial"/>
              <a:ea typeface="Arial"/>
              <a:cs typeface="Arial"/>
              <a:sym typeface="Arial"/>
            </a:endParaRPr>
          </a:p>
          <a:p>
            <a:pPr lvl="0" indent="-165100">
              <a:spcBef>
                <a:spcPts val="560"/>
              </a:spcBef>
              <a:spcAft>
                <a:spcPts val="0"/>
              </a:spcAft>
              <a:buClr>
                <a:schemeClr val="dk1"/>
              </a:buClr>
              <a:buNone/>
            </a:pPr>
            <a:r>
              <a:rPr lang="hr-HR" sz="1600" u="sng" dirty="0" smtClean="0">
                <a:solidFill>
                  <a:schemeClr val="dk1"/>
                </a:solidFill>
                <a:latin typeface="Arial"/>
                <a:ea typeface="Arial"/>
                <a:cs typeface="Arial"/>
                <a:sym typeface="Arial"/>
              </a:rPr>
              <a:t>O</a:t>
            </a:r>
            <a:r>
              <a:rPr lang="hr-HR" sz="1600" b="0" i="0" u="sng" strike="noStrike" cap="none" baseline="0" dirty="0" smtClean="0">
                <a:solidFill>
                  <a:schemeClr val="dk1"/>
                </a:solidFill>
                <a:latin typeface="Arial"/>
                <a:ea typeface="Arial"/>
                <a:cs typeface="Arial"/>
                <a:sym typeface="Arial"/>
              </a:rPr>
              <a:t>dvjetnik/</a:t>
            </a:r>
            <a:r>
              <a:rPr lang="hr-HR" sz="1600" b="0" i="0" u="sng" strike="noStrike" cap="none" baseline="0" dirty="0" err="1" smtClean="0">
                <a:solidFill>
                  <a:schemeClr val="dk1"/>
                </a:solidFill>
                <a:latin typeface="Arial"/>
                <a:ea typeface="Arial"/>
                <a:cs typeface="Arial"/>
                <a:sym typeface="Arial"/>
              </a:rPr>
              <a:t>ca</a:t>
            </a:r>
            <a:r>
              <a:rPr lang="hr-HR" sz="1600" dirty="0" smtClean="0">
                <a:solidFill>
                  <a:schemeClr val="dk1"/>
                </a:solidFill>
                <a:ea typeface="Arial"/>
                <a:cs typeface="Arial"/>
                <a:sym typeface="Arial"/>
              </a:rPr>
              <a:t>: ambicija, čast, dinamičnost, dominacija, dostignuće, lukavost, logika, moć, neustrašivost, probitačnost, profinjenost, samopouzdanje, status, prestiž, ugled, ustrajnost, visoka primanja. </a:t>
            </a:r>
          </a:p>
          <a:p>
            <a:pPr lvl="0" indent="-165100">
              <a:spcBef>
                <a:spcPts val="560"/>
              </a:spcBef>
              <a:spcAft>
                <a:spcPts val="0"/>
              </a:spcAft>
              <a:buClr>
                <a:schemeClr val="dk1"/>
              </a:buClr>
              <a:buNone/>
            </a:pPr>
            <a:endParaRPr lang="hr-HR" sz="1600" dirty="0" smtClean="0">
              <a:solidFill>
                <a:schemeClr val="dk1"/>
              </a:solidFill>
              <a:ea typeface="Arial"/>
              <a:cs typeface="Arial"/>
              <a:sym typeface="Arial"/>
            </a:endParaRPr>
          </a:p>
          <a:p>
            <a:pPr lvl="0" indent="-165100">
              <a:spcBef>
                <a:spcPts val="560"/>
              </a:spcBef>
              <a:spcAft>
                <a:spcPts val="0"/>
              </a:spcAft>
              <a:buClr>
                <a:schemeClr val="dk1"/>
              </a:buClr>
              <a:buNone/>
            </a:pPr>
            <a:endParaRPr lang="hr-HR" sz="1400" b="0" i="0" u="none" strike="noStrike" cap="none" baseline="0" dirty="0" smtClean="0">
              <a:solidFill>
                <a:schemeClr val="dk1"/>
              </a:solidFill>
              <a:latin typeface="Arial"/>
              <a:ea typeface="Arial"/>
              <a:cs typeface="Arial"/>
              <a:sym typeface="Arial"/>
            </a:endParaRPr>
          </a:p>
          <a:p>
            <a:pPr lvl="0" indent="-165100">
              <a:spcBef>
                <a:spcPts val="560"/>
              </a:spcBef>
              <a:spcAft>
                <a:spcPts val="0"/>
              </a:spcAft>
              <a:buClr>
                <a:schemeClr val="dk1"/>
              </a:buClr>
              <a:buNone/>
            </a:pPr>
            <a:endParaRPr sz="1000" b="0" i="0" u="none" strike="noStrike" cap="none" baseline="0" dirty="0">
              <a:solidFill>
                <a:schemeClr val="dk1"/>
              </a:solidFill>
              <a:latin typeface="Arial"/>
              <a:ea typeface="Arial"/>
              <a:cs typeface="Arial"/>
              <a:sym typeface="Arial"/>
            </a:endParaRPr>
          </a:p>
          <a:p>
            <a:pPr marL="0" marR="0" lvl="0" indent="0" algn="l" rtl="0">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p:txBody>
      </p:sp>
      <p:pic>
        <p:nvPicPr>
          <p:cNvPr id="250" name="Shape 250"/>
          <p:cNvPicPr preferRelativeResize="0"/>
          <p:nvPr/>
        </p:nvPicPr>
        <p:blipFill rotWithShape="1">
          <a:blip r:embed="rId3">
            <a:alphaModFix/>
          </a:blip>
          <a:srcRect/>
          <a:stretch/>
        </p:blipFill>
        <p:spPr>
          <a:xfrm>
            <a:off x="0" y="5341937"/>
            <a:ext cx="9144000" cy="1543049"/>
          </a:xfrm>
          <a:prstGeom prst="rect">
            <a:avLst/>
          </a:prstGeom>
          <a:noFill/>
          <a:ln>
            <a:noFill/>
          </a:ln>
        </p:spPr>
      </p:pic>
      <p:pic>
        <p:nvPicPr>
          <p:cNvPr id="5" name="Shape 93"/>
          <p:cNvPicPr preferRelativeResize="0"/>
          <p:nvPr/>
        </p:nvPicPr>
        <p:blipFill rotWithShape="1">
          <a:blip r:embed="rId4">
            <a:alphaModFix/>
          </a:blip>
          <a:srcRect r="4167" b="14055"/>
          <a:stretch/>
        </p:blipFill>
        <p:spPr>
          <a:xfrm>
            <a:off x="-252536" y="188640"/>
            <a:ext cx="1584325" cy="836612"/>
          </a:xfrm>
          <a:prstGeom prst="rect">
            <a:avLst/>
          </a:prstGeom>
          <a:noFill/>
          <a:ln>
            <a:noFill/>
          </a:ln>
        </p:spPr>
      </p:pic>
    </p:spTree>
    <p:extLst>
      <p:ext uri="{BB962C8B-B14F-4D97-AF65-F5344CB8AC3E}">
        <p14:creationId xmlns:p14="http://schemas.microsoft.com/office/powerpoint/2010/main" val="2208180783"/>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29669" y="1772816"/>
            <a:ext cx="4970441" cy="45259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hr-HR" sz="2600" b="0" i="0" u="none" strike="noStrike" cap="none" baseline="0" dirty="0">
                <a:solidFill>
                  <a:schemeClr val="dk1"/>
                </a:solidFill>
                <a:sym typeface="Arial"/>
              </a:rPr>
              <a:t>Trajnije usmjerenosti pojedinca na neke sadržaje i aktivnosti</a:t>
            </a:r>
          </a:p>
          <a:p>
            <a:pPr marL="342900" marR="0" lvl="0" indent="-342900" algn="l" rtl="0">
              <a:spcBef>
                <a:spcPts val="560"/>
              </a:spcBef>
              <a:spcAft>
                <a:spcPts val="0"/>
              </a:spcAft>
              <a:buClr>
                <a:schemeClr val="dk1"/>
              </a:buClr>
              <a:buSzPct val="100000"/>
              <a:buFont typeface="Arial"/>
              <a:buChar char="•"/>
            </a:pPr>
            <a:r>
              <a:rPr lang="hr-HR" sz="2600" dirty="0"/>
              <a:t>O</a:t>
            </a:r>
            <a:r>
              <a:rPr lang="hr-HR" sz="2600" b="0" i="0" u="none" strike="noStrike" cap="none" baseline="0" dirty="0" smtClean="0">
                <a:solidFill>
                  <a:schemeClr val="dk1"/>
                </a:solidFill>
                <a:sym typeface="Arial"/>
              </a:rPr>
              <a:t>no </a:t>
            </a:r>
            <a:r>
              <a:rPr lang="hr-HR" sz="2600" b="0" i="0" u="none" strike="noStrike" cap="none" baseline="0" dirty="0">
                <a:solidFill>
                  <a:schemeClr val="dk1"/>
                </a:solidFill>
                <a:sym typeface="Arial"/>
              </a:rPr>
              <a:t>što nas doista zanima, čime smo </a:t>
            </a:r>
            <a:r>
              <a:rPr lang="hr-HR" sz="2400" b="0" i="0" u="none" strike="noStrike" cap="none" baseline="0" dirty="0">
                <a:solidFill>
                  <a:schemeClr val="dk1"/>
                </a:solidFill>
                <a:sym typeface="Arial"/>
              </a:rPr>
              <a:t>zadovoljni</a:t>
            </a:r>
            <a:r>
              <a:rPr lang="hr-HR" sz="2600" b="0" i="0" u="none" strike="noStrike" cap="none" baseline="0" dirty="0">
                <a:solidFill>
                  <a:schemeClr val="dk1"/>
                </a:solidFill>
                <a:sym typeface="Arial"/>
              </a:rPr>
              <a:t> i čime se želimo baviti</a:t>
            </a:r>
          </a:p>
          <a:p>
            <a:pPr marL="342900" marR="0" lvl="0" indent="-342900" algn="l" rtl="0">
              <a:spcBef>
                <a:spcPts val="560"/>
              </a:spcBef>
              <a:spcAft>
                <a:spcPts val="0"/>
              </a:spcAft>
              <a:buClr>
                <a:schemeClr val="dk1"/>
              </a:buClr>
              <a:buSzPct val="100000"/>
              <a:buFont typeface="Arial"/>
              <a:buChar char="•"/>
            </a:pPr>
            <a:r>
              <a:rPr lang="hr-HR" sz="2600" b="0" i="0" u="none" strike="noStrike" cap="none" baseline="0" dirty="0">
                <a:solidFill>
                  <a:schemeClr val="dk1"/>
                </a:solidFill>
                <a:sym typeface="Arial"/>
              </a:rPr>
              <a:t>Spremnost da se tim sadržajima bavi duže vrijeme</a:t>
            </a:r>
          </a:p>
        </p:txBody>
      </p:sp>
      <p:sp>
        <p:nvSpPr>
          <p:cNvPr id="258" name="Shape 258"/>
          <p:cNvSpPr txBox="1">
            <a:spLocks noGrp="1"/>
          </p:cNvSpPr>
          <p:nvPr>
            <p:ph type="title"/>
          </p:nvPr>
        </p:nvSpPr>
        <p:spPr>
          <a:xfrm>
            <a:off x="395536" y="33265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INTERESI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110" y="1772816"/>
            <a:ext cx="4143890" cy="4465042"/>
          </a:xfrm>
          <a:prstGeom prst="rect">
            <a:avLst/>
          </a:prstGeom>
        </p:spPr>
      </p:pic>
      <p:pic>
        <p:nvPicPr>
          <p:cNvPr id="5" name="Shape 93"/>
          <p:cNvPicPr preferRelativeResize="0"/>
          <p:nvPr/>
        </p:nvPicPr>
        <p:blipFill rotWithShape="1">
          <a:blip r:embed="rId4">
            <a:alphaModFix/>
          </a:blip>
          <a:srcRect r="4167" b="14055"/>
          <a:stretch/>
        </p:blipFill>
        <p:spPr>
          <a:xfrm>
            <a:off x="-108520" y="97042"/>
            <a:ext cx="1584325" cy="836612"/>
          </a:xfrm>
          <a:prstGeom prst="rect">
            <a:avLst/>
          </a:prstGeom>
          <a:noFill/>
          <a:ln>
            <a:noFill/>
          </a:ln>
        </p:spPr>
      </p:pic>
    </p:spTree>
    <p:extLst>
      <p:ext uri="{BB962C8B-B14F-4D97-AF65-F5344CB8AC3E}">
        <p14:creationId xmlns:p14="http://schemas.microsoft.com/office/powerpoint/2010/main" val="1515404049"/>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smtClean="0">
                <a:solidFill>
                  <a:srgbClr val="00B0F0"/>
                </a:solidFill>
                <a:ea typeface="Arial"/>
                <a:cs typeface="Arial"/>
                <a:sym typeface="Arial"/>
              </a:rPr>
              <a:t>INTERESI - primjer</a:t>
            </a:r>
            <a:endParaRPr lang="hr-HR" sz="4000" dirty="0"/>
          </a:p>
        </p:txBody>
      </p:sp>
      <p:sp>
        <p:nvSpPr>
          <p:cNvPr id="3" name="Content Placeholder 2"/>
          <p:cNvSpPr>
            <a:spLocks noGrp="1"/>
          </p:cNvSpPr>
          <p:nvPr>
            <p:ph idx="1"/>
          </p:nvPr>
        </p:nvSpPr>
        <p:spPr/>
        <p:txBody>
          <a:bodyPr/>
          <a:lstStyle/>
          <a:p>
            <a:r>
              <a:rPr lang="hr-HR" sz="1600" u="sng" dirty="0" smtClean="0"/>
              <a:t>Automehaničar/ka</a:t>
            </a:r>
            <a:r>
              <a:rPr lang="hr-HR" sz="1600" dirty="0" smtClean="0"/>
              <a:t> – Marin jako voli sastavljati i rastavljati razne motore. Voli automobile i zanima ga kako motori funkcioniraju. U slobodno vrijeme rado odlazi kod ujaka u automehaničarsku radionicu gdje promatra kako ujak radi, a ponekad i pomaže. Često gleda </a:t>
            </a:r>
            <a:r>
              <a:rPr lang="hr-HR" sz="1600" dirty="0" err="1" smtClean="0"/>
              <a:t>videe</a:t>
            </a:r>
            <a:r>
              <a:rPr lang="hr-HR" sz="1600" dirty="0" smtClean="0"/>
              <a:t> o automobilima.</a:t>
            </a:r>
          </a:p>
          <a:p>
            <a:endParaRPr lang="hr-HR" sz="1600" dirty="0" smtClean="0"/>
          </a:p>
          <a:p>
            <a:r>
              <a:rPr lang="hr-HR" sz="1600" u="sng" dirty="0" smtClean="0"/>
              <a:t>Kozmetičar/ka</a:t>
            </a:r>
            <a:r>
              <a:rPr lang="hr-HR" sz="1600" dirty="0" smtClean="0"/>
              <a:t>- Ana voli šminkati i uređivati nokte. U slobodno vrijeme šminka stariju sestru i mamu. Također, izrađuje gel nokte prijateljicama, koji su jako kreativni jer gleda puno videa na temu raznih tehnika ukrašavanja noktiju.</a:t>
            </a:r>
          </a:p>
          <a:p>
            <a:endParaRPr lang="hr-HR" sz="1600" dirty="0" smtClean="0"/>
          </a:p>
          <a:p>
            <a:pPr lvl="0"/>
            <a:r>
              <a:rPr lang="hr-HR" sz="1600" u="sng" dirty="0">
                <a:solidFill>
                  <a:schemeClr val="dk1"/>
                </a:solidFill>
                <a:ea typeface="Arial"/>
                <a:cs typeface="Arial"/>
                <a:sym typeface="Arial"/>
              </a:rPr>
              <a:t>Medicinski </a:t>
            </a:r>
            <a:r>
              <a:rPr lang="hr-HR" sz="1600" u="sng" dirty="0" smtClean="0">
                <a:solidFill>
                  <a:schemeClr val="dk1"/>
                </a:solidFill>
                <a:ea typeface="Arial"/>
                <a:cs typeface="Arial"/>
                <a:sym typeface="Arial"/>
              </a:rPr>
              <a:t>tehničar/medicinska sestra</a:t>
            </a:r>
            <a:r>
              <a:rPr lang="hr-HR" sz="1600" dirty="0" smtClean="0">
                <a:solidFill>
                  <a:schemeClr val="dk1"/>
                </a:solidFill>
                <a:ea typeface="Arial"/>
                <a:cs typeface="Arial"/>
                <a:sym typeface="Arial"/>
              </a:rPr>
              <a:t>: Ivan voli pomagati ljudima. U školi sudjeluje u programu prve pomoći. Zanima ga građa ljudskog organizma i kako određeni sustavi funkcioniraju. Nije gadljiv i jako je ponosan kada može pomoći ozlijeđenim prijateljima.</a:t>
            </a:r>
            <a:endParaRPr lang="hr-HR" sz="2000" dirty="0">
              <a:solidFill>
                <a:schemeClr val="dk1"/>
              </a:solidFill>
              <a:ea typeface="Arial"/>
              <a:cs typeface="Arial"/>
              <a:sym typeface="Arial"/>
            </a:endParaRPr>
          </a:p>
          <a:p>
            <a:endParaRPr lang="hr-HR" sz="2000" dirty="0"/>
          </a:p>
        </p:txBody>
      </p:sp>
      <p:pic>
        <p:nvPicPr>
          <p:cNvPr id="4" name="Picture 3"/>
          <p:cNvPicPr>
            <a:picLocks noChangeAspect="1"/>
          </p:cNvPicPr>
          <p:nvPr/>
        </p:nvPicPr>
        <p:blipFill>
          <a:blip r:embed="rId2"/>
          <a:stretch>
            <a:fillRect/>
          </a:stretch>
        </p:blipFill>
        <p:spPr>
          <a:xfrm>
            <a:off x="0" y="274638"/>
            <a:ext cx="1585097" cy="835224"/>
          </a:xfrm>
          <a:prstGeom prst="rect">
            <a:avLst/>
          </a:prstGeom>
        </p:spPr>
      </p:pic>
      <p:pic>
        <p:nvPicPr>
          <p:cNvPr id="5" name="Shape 250"/>
          <p:cNvPicPr preferRelativeResize="0"/>
          <p:nvPr/>
        </p:nvPicPr>
        <p:blipFill rotWithShape="1">
          <a:blip r:embed="rId3">
            <a:alphaModFix/>
          </a:blip>
          <a:srcRect/>
          <a:stretch/>
        </p:blipFill>
        <p:spPr>
          <a:xfrm>
            <a:off x="0" y="5341937"/>
            <a:ext cx="9144000" cy="1543049"/>
          </a:xfrm>
          <a:prstGeom prst="rect">
            <a:avLst/>
          </a:prstGeom>
          <a:noFill/>
          <a:ln>
            <a:noFill/>
          </a:ln>
        </p:spPr>
      </p:pic>
    </p:spTree>
    <p:extLst>
      <p:ext uri="{BB962C8B-B14F-4D97-AF65-F5344CB8AC3E}">
        <p14:creationId xmlns:p14="http://schemas.microsoft.com/office/powerpoint/2010/main" val="324954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0" y="1412776"/>
            <a:ext cx="5580112" cy="4896544"/>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hr-HR" sz="1600" b="0" i="0" u="none" strike="noStrike" cap="none" baseline="0" dirty="0">
                <a:solidFill>
                  <a:schemeClr val="dk1"/>
                </a:solidFill>
                <a:sym typeface="Arial"/>
              </a:rPr>
              <a:t>Određuju ono što osoba može učiniti</a:t>
            </a:r>
          </a:p>
          <a:p>
            <a:pPr marL="342900" marR="0" lvl="0" indent="-342900" algn="l" rtl="0">
              <a:spcBef>
                <a:spcPts val="560"/>
              </a:spcBef>
              <a:spcAft>
                <a:spcPts val="0"/>
              </a:spcAft>
              <a:buClr>
                <a:schemeClr val="dk1"/>
              </a:buClr>
              <a:buSzPct val="100000"/>
              <a:buFont typeface="Arial"/>
              <a:buChar char="•"/>
            </a:pPr>
            <a:r>
              <a:rPr lang="hr-HR" sz="1600" dirty="0"/>
              <a:t>N</a:t>
            </a:r>
            <a:r>
              <a:rPr lang="hr-HR" sz="1600" b="0" i="0" u="none" strike="noStrike" cap="none" baseline="0" dirty="0" smtClean="0">
                <a:solidFill>
                  <a:schemeClr val="dk1"/>
                </a:solidFill>
                <a:sym typeface="Arial"/>
              </a:rPr>
              <a:t>ije </a:t>
            </a:r>
            <a:r>
              <a:rPr lang="hr-HR" sz="1600" b="0" i="0" u="none" strike="noStrike" cap="none" baseline="0" dirty="0">
                <a:solidFill>
                  <a:schemeClr val="dk1"/>
                </a:solidFill>
                <a:sym typeface="Arial"/>
              </a:rPr>
              <a:t>dovoljno samo imati izražen interes i želju za obavljanjem poslova određenog zanimanja - svako zanimanje zahtijeva i određene sposobnosti od osobe koja ga obavlja</a:t>
            </a:r>
          </a:p>
          <a:p>
            <a:pPr marL="342900" marR="0" lvl="0" indent="-342900" algn="l" rtl="0">
              <a:spcBef>
                <a:spcPts val="560"/>
              </a:spcBef>
              <a:spcAft>
                <a:spcPts val="0"/>
              </a:spcAft>
              <a:buClr>
                <a:schemeClr val="dk1"/>
              </a:buClr>
              <a:buSzPct val="100000"/>
              <a:buFont typeface="Arial"/>
              <a:buChar char="•"/>
            </a:pPr>
            <a:r>
              <a:rPr lang="hr-HR" sz="1600" dirty="0"/>
              <a:t>S</a:t>
            </a:r>
            <a:r>
              <a:rPr lang="hr-HR" sz="1600" b="0" i="0" u="none" strike="noStrike" cap="none" baseline="0" dirty="0" smtClean="0">
                <a:solidFill>
                  <a:schemeClr val="dk1"/>
                </a:solidFill>
                <a:sym typeface="Arial"/>
              </a:rPr>
              <a:t>posobnosti </a:t>
            </a:r>
            <a:r>
              <a:rPr lang="hr-HR" sz="1600" b="0" i="0" u="none" strike="noStrike" cap="none" baseline="0" dirty="0">
                <a:solidFill>
                  <a:schemeClr val="dk1"/>
                </a:solidFill>
                <a:sym typeface="Arial"/>
              </a:rPr>
              <a:t>određuju ono što osoba može učiniti i predstavljaju jedan od osnovnih čimbenika za uspješno obavljanje nekog zanimanja</a:t>
            </a:r>
          </a:p>
          <a:p>
            <a:r>
              <a:rPr lang="hr-HR" sz="1600" dirty="0"/>
              <a:t>Sposobnosti se najčešće dijele u tri skupine:</a:t>
            </a:r>
          </a:p>
          <a:p>
            <a:pPr lvl="1"/>
            <a:r>
              <a:rPr lang="hr-HR" sz="1600" dirty="0"/>
              <a:t>Senzorne (pr. sluh i vid)</a:t>
            </a:r>
          </a:p>
          <a:p>
            <a:pPr lvl="1"/>
            <a:r>
              <a:rPr lang="hr-HR" sz="1600" dirty="0" err="1"/>
              <a:t>Psihomotoričke</a:t>
            </a:r>
            <a:r>
              <a:rPr lang="hr-HR" sz="1600" dirty="0"/>
              <a:t> (spretnost, koordinacija i brzina izvođenje pokreta, tjelesne snage i sl.)</a:t>
            </a:r>
          </a:p>
          <a:p>
            <a:pPr lvl="1"/>
            <a:r>
              <a:rPr lang="hr-HR" sz="1600" dirty="0"/>
              <a:t>Intelektualne (vrlo složene mentalne funkcije npr. opće, mehaničke, verbalne, numeričke, prostorne, perceptivne)</a:t>
            </a:r>
          </a:p>
          <a:p>
            <a:pPr marL="342900" marR="0" lvl="0" indent="-165100" algn="l" rtl="0">
              <a:lnSpc>
                <a:spcPct val="90000"/>
              </a:lnSpc>
              <a:spcBef>
                <a:spcPts val="1200"/>
              </a:spcBef>
              <a:spcAft>
                <a:spcPts val="0"/>
              </a:spcAft>
              <a:buClr>
                <a:schemeClr val="dk1"/>
              </a:buClr>
              <a:buFont typeface="Arial"/>
              <a:buNone/>
            </a:pPr>
            <a:endParaRPr sz="2400" b="0" i="0" u="none" strike="noStrike" cap="none" baseline="0" dirty="0">
              <a:solidFill>
                <a:schemeClr val="dk1"/>
              </a:solidFill>
              <a:sym typeface="Arial"/>
            </a:endParaRPr>
          </a:p>
        </p:txBody>
      </p:sp>
      <p:sp>
        <p:nvSpPr>
          <p:cNvPr id="265" name="Shape 265"/>
          <p:cNvSpPr txBox="1">
            <a:spLocks noGrp="1"/>
          </p:cNvSpPr>
          <p:nvPr>
            <p:ph type="title"/>
          </p:nvPr>
        </p:nvSpPr>
        <p:spPr>
          <a:xfrm>
            <a:off x="395536" y="33265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SPOSOBNOSTI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547664"/>
            <a:ext cx="3445435" cy="3312368"/>
          </a:xfrm>
          <a:prstGeom prst="rect">
            <a:avLst/>
          </a:prstGeom>
        </p:spPr>
      </p:pic>
      <p:pic>
        <p:nvPicPr>
          <p:cNvPr id="5" name="Shape 93"/>
          <p:cNvPicPr preferRelativeResize="0"/>
          <p:nvPr/>
        </p:nvPicPr>
        <p:blipFill rotWithShape="1">
          <a:blip r:embed="rId4">
            <a:alphaModFix/>
          </a:blip>
          <a:srcRect r="4167" b="14055"/>
          <a:stretch/>
        </p:blipFill>
        <p:spPr>
          <a:xfrm>
            <a:off x="-180528" y="260648"/>
            <a:ext cx="1584325" cy="836612"/>
          </a:xfrm>
          <a:prstGeom prst="rect">
            <a:avLst/>
          </a:prstGeom>
          <a:noFill/>
          <a:ln>
            <a:noFill/>
          </a:ln>
        </p:spPr>
      </p:pic>
    </p:spTree>
    <p:extLst>
      <p:ext uri="{BB962C8B-B14F-4D97-AF65-F5344CB8AC3E}">
        <p14:creationId xmlns:p14="http://schemas.microsoft.com/office/powerpoint/2010/main" val="2459990800"/>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smtClean="0">
                <a:solidFill>
                  <a:srgbClr val="00B0F0"/>
                </a:solidFill>
                <a:ea typeface="Arial"/>
                <a:cs typeface="Arial"/>
                <a:sym typeface="Arial"/>
              </a:rPr>
              <a:t>SPOSOBNOSTI - primjer</a:t>
            </a:r>
            <a:endParaRPr lang="hr-HR" sz="4000" dirty="0"/>
          </a:p>
        </p:txBody>
      </p:sp>
      <p:sp>
        <p:nvSpPr>
          <p:cNvPr id="3" name="Content Placeholder 2"/>
          <p:cNvSpPr>
            <a:spLocks noGrp="1"/>
          </p:cNvSpPr>
          <p:nvPr>
            <p:ph idx="1"/>
          </p:nvPr>
        </p:nvSpPr>
        <p:spPr/>
        <p:txBody>
          <a:bodyPr/>
          <a:lstStyle/>
          <a:p>
            <a:r>
              <a:rPr lang="hr-HR" sz="1600" u="sng" dirty="0" smtClean="0"/>
              <a:t>Geodetski/a tehničar/ka</a:t>
            </a:r>
            <a:r>
              <a:rPr lang="hr-HR" sz="1600" dirty="0" smtClean="0"/>
              <a:t> - sposobnost uočavanja razlika u veličini i udaljenosti objekata, sposobnost dobrog snalaženja u prostoru i prostorna koordinacija, preciznost i točnost, dobra kondicija, dobro razvijena numerička sposobnost.</a:t>
            </a:r>
          </a:p>
          <a:p>
            <a:endParaRPr lang="hr-HR" sz="1600" dirty="0" smtClean="0"/>
          </a:p>
          <a:p>
            <a:r>
              <a:rPr lang="hr-HR" sz="1600" u="sng" dirty="0" smtClean="0"/>
              <a:t>Konobar/</a:t>
            </a:r>
            <a:r>
              <a:rPr lang="hr-HR" sz="1600" u="sng" dirty="0" err="1" smtClean="0"/>
              <a:t>ica</a:t>
            </a:r>
            <a:r>
              <a:rPr lang="hr-HR" sz="1600" dirty="0" smtClean="0"/>
              <a:t> - opća tjelesna spretnost, dobro pamćenje, snalažljivost, dobre verbalne sposobnosti i komunikativnost, dobro vidno i slušno opažanje.</a:t>
            </a:r>
          </a:p>
          <a:p>
            <a:endParaRPr lang="hr-HR" sz="1600" dirty="0"/>
          </a:p>
          <a:p>
            <a:r>
              <a:rPr lang="hr-HR" sz="1600" u="sng" dirty="0" smtClean="0"/>
              <a:t>Cvjećar/ka</a:t>
            </a:r>
            <a:r>
              <a:rPr lang="hr-HR" sz="1600" dirty="0" smtClean="0"/>
              <a:t> – kreativnost, smisao za lijepo, sposobnost uočavanja detalja, manualna (ručna) spretnost</a:t>
            </a:r>
            <a:r>
              <a:rPr lang="hr-HR" sz="1600" dirty="0"/>
              <a:t>, </a:t>
            </a:r>
            <a:r>
              <a:rPr lang="hr-HR" sz="1600" dirty="0" smtClean="0"/>
              <a:t>komunikativnost.</a:t>
            </a:r>
            <a:endParaRPr lang="hr-HR" sz="1600" dirty="0"/>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pic>
        <p:nvPicPr>
          <p:cNvPr id="5" name="Picture 4"/>
          <p:cNvPicPr>
            <a:picLocks noChangeAspect="1"/>
          </p:cNvPicPr>
          <p:nvPr/>
        </p:nvPicPr>
        <p:blipFill>
          <a:blip r:embed="rId3"/>
          <a:stretch>
            <a:fillRect/>
          </a:stretch>
        </p:blipFill>
        <p:spPr>
          <a:xfrm>
            <a:off x="4860032" y="4079832"/>
            <a:ext cx="2592288" cy="2228893"/>
          </a:xfrm>
          <a:prstGeom prst="rect">
            <a:avLst/>
          </a:prstGeom>
        </p:spPr>
      </p:pic>
    </p:spTree>
    <p:extLst>
      <p:ext uri="{BB962C8B-B14F-4D97-AF65-F5344CB8AC3E}">
        <p14:creationId xmlns:p14="http://schemas.microsoft.com/office/powerpoint/2010/main" val="18358404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SO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Presentation10</Template>
  <TotalTime>8109</TotalTime>
  <Words>1640</Words>
  <Application>Microsoft Office PowerPoint</Application>
  <PresentationFormat>On-screen Show (4:3)</PresentationFormat>
  <Paragraphs>180</Paragraphs>
  <Slides>33</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Symbol</vt:lpstr>
      <vt:lpstr>Verdana</vt:lpstr>
      <vt:lpstr>Wingdings</vt:lpstr>
      <vt:lpstr>1_Office Theme</vt:lpstr>
      <vt:lpstr>CISOK template</vt:lpstr>
      <vt:lpstr>Centar za informiranje i savjetovanje o karijeri  UPIS U SREDNJU ŠKOLU-  UPOZNAJ I OSVIJESTI SVOJA OBILJEŽJA  ZA ODABIR SREDNJE ŠKOLE 1/4</vt:lpstr>
      <vt:lpstr>ODABIR SREDNJE ŠKOLE</vt:lpstr>
      <vt:lpstr>O KOJIM OSOBNIM OBILJEŽJIMA JE VAŽNO VODITI RAČUNA PRILIKOM ODABIRA ŠKOLE I ZANIMANJA:</vt:lpstr>
      <vt:lpstr>VRIJEDNOSTI</vt:lpstr>
      <vt:lpstr>VRIJEDNOSTI - primjer</vt:lpstr>
      <vt:lpstr>INTERESI</vt:lpstr>
      <vt:lpstr>INTERESI - primjer</vt:lpstr>
      <vt:lpstr>SPOSOBNOSTI</vt:lpstr>
      <vt:lpstr>SPOSOBNOSTI - primjer</vt:lpstr>
      <vt:lpstr>ZDRAVLJE </vt:lpstr>
      <vt:lpstr>ZDRAVLJE- primjeri</vt:lpstr>
      <vt:lpstr>RADNE NAVIKE I POSTIGNUĆA</vt:lpstr>
      <vt:lpstr>RADNE NAVIKE I POSTIGNUĆA- primjeri</vt:lpstr>
      <vt:lpstr>OSOBINE LIČNOSTI  (OSOBNOSTI)</vt:lpstr>
      <vt:lpstr>LIČNOST - primjeri</vt:lpstr>
      <vt:lpstr>NAJČEŠĆE POGREŠKE  PRI IZBORU ZANIMANJA/ŠKOLE:</vt:lpstr>
      <vt:lpstr>POŽELJNA OBILJEŽJA ZA ZANIMANJE DENTALNI TEHNIČAR</vt:lpstr>
      <vt:lpstr>ŠTO NAKON SREDNJE ŠKOLE - SVIJET RADA ILI NASTAVAK OBRAZOVANJA?</vt:lpstr>
      <vt:lpstr>www.cisok.hr</vt:lpstr>
      <vt:lpstr>E-usmjeravanje- pomoć u odabiru </vt:lpstr>
      <vt:lpstr>ALATI ZA UPRAVLJANJE KARIJEROM</vt:lpstr>
      <vt:lpstr>PowerPoint Presentation</vt:lpstr>
      <vt:lpstr>PowerPoint Presentation</vt:lpstr>
      <vt:lpstr>UPITNIK SAMOPROCJENE MOJ IZBOR </vt:lpstr>
      <vt:lpstr>UPITNIK SAMOPROCJENE MOJ IZBOR</vt:lpstr>
      <vt:lpstr>PowerPoint Presentation</vt:lpstr>
      <vt:lpstr>UPITNIK SAMOPROCJENE MOJ IZBOR</vt:lpstr>
      <vt:lpstr>UPITNIK SAMOPROCJENE MOJ IZBOR</vt:lpstr>
      <vt:lpstr>UPITNIK SAMOPROCJENE OSOBINA  LIČNOSTI POVEZNIH S POSLOM </vt:lpstr>
      <vt:lpstr>UPITNIK SAMOPROCJENE OSOBINA  LIČNOSTI POVEZNIH S POSLOM </vt:lpstr>
      <vt:lpstr>UPITNIK SAMOPROCJENE OSOBINA  LIČNOSTI POVEZNIH S POSLOM </vt:lpstr>
      <vt:lpstr>USLUGE CISOK CENTRA NAMIJENJENE  UČENICIMA OSMIH RAZREDA: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Centar za informiranje i savjetovanje o karijeri - CISOK</dc:title>
  <dc:creator>Helena Smoljo;Sanda.Kirasic@hzz.hr;Mateja.Tolj@hzz.hr;Irena.Majvald.Bjedov@hzz.hr</dc:creator>
  <cp:lastModifiedBy>Terezija Horvat</cp:lastModifiedBy>
  <cp:revision>287</cp:revision>
  <dcterms:created xsi:type="dcterms:W3CDTF">2014-01-21T07:44:48Z</dcterms:created>
  <dcterms:modified xsi:type="dcterms:W3CDTF">2023-01-18T08:57:32Z</dcterms:modified>
</cp:coreProperties>
</file>